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303" r:id="rId3"/>
    <p:sldId id="325" r:id="rId4"/>
    <p:sldId id="304" r:id="rId5"/>
    <p:sldId id="258" r:id="rId6"/>
    <p:sldId id="327" r:id="rId7"/>
    <p:sldId id="328" r:id="rId8"/>
    <p:sldId id="329" r:id="rId9"/>
    <p:sldId id="330" r:id="rId10"/>
    <p:sldId id="331" r:id="rId11"/>
    <p:sldId id="332" r:id="rId12"/>
    <p:sldId id="333" r:id="rId13"/>
    <p:sldId id="305" r:id="rId14"/>
    <p:sldId id="306" r:id="rId15"/>
    <p:sldId id="307" r:id="rId16"/>
    <p:sldId id="308" r:id="rId17"/>
    <p:sldId id="309" r:id="rId18"/>
    <p:sldId id="310" r:id="rId19"/>
    <p:sldId id="311" r:id="rId20"/>
    <p:sldId id="312" r:id="rId21"/>
    <p:sldId id="313" r:id="rId22"/>
    <p:sldId id="314" r:id="rId23"/>
    <p:sldId id="315" r:id="rId24"/>
    <p:sldId id="316" r:id="rId25"/>
    <p:sldId id="317" r:id="rId26"/>
    <p:sldId id="318" r:id="rId27"/>
    <p:sldId id="319" r:id="rId28"/>
    <p:sldId id="334" r:id="rId29"/>
    <p:sldId id="335" r:id="rId30"/>
    <p:sldId id="336" r:id="rId31"/>
    <p:sldId id="337" r:id="rId32"/>
    <p:sldId id="338" r:id="rId33"/>
    <p:sldId id="339" r:id="rId34"/>
    <p:sldId id="340" r:id="rId35"/>
    <p:sldId id="345" r:id="rId36"/>
    <p:sldId id="323" r:id="rId37"/>
    <p:sldId id="320" r:id="rId38"/>
    <p:sldId id="324" r:id="rId39"/>
    <p:sldId id="341" r:id="rId40"/>
    <p:sldId id="342" r:id="rId41"/>
    <p:sldId id="346" r:id="rId42"/>
    <p:sldId id="343" r:id="rId43"/>
    <p:sldId id="344" r:id="rId4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77F25"/>
    <a:srgbClr val="EAD9B0"/>
    <a:srgbClr val="775E1F"/>
    <a:srgbClr val="CAA036"/>
    <a:srgbClr val="F7EEC1"/>
    <a:srgbClr val="A85400"/>
    <a:srgbClr val="FFAD5B"/>
    <a:srgbClr val="FFFF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378" autoAdjust="0"/>
    <p:restoredTop sz="94660"/>
  </p:normalViewPr>
  <p:slideViewPr>
    <p:cSldViewPr>
      <p:cViewPr varScale="1">
        <p:scale>
          <a:sx n="70" d="100"/>
          <a:sy n="70" d="100"/>
        </p:scale>
        <p:origin x="-113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196"/>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849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849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849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849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849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9978443-4FEB-4566-BBAF-4056B1FA1FBC}"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978443-4FEB-4566-BBAF-4056B1FA1FBC}" type="slidenum">
              <a:rPr lang="en-US" altLang="zh-CN" smtClean="0"/>
              <a:pPr/>
              <a:t>35</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0.jpe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jpeg"/><Relationship Id="rId5" Type="http://schemas.openxmlformats.org/officeDocument/2006/relationships/image" Target="../media/image5.png"/><Relationship Id="rId4" Type="http://schemas.openxmlformats.org/officeDocument/2006/relationships/image" Target="../media/image8.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ltGray">
      <p:bgPr>
        <a:solidFill>
          <a:schemeClr val="bg1"/>
        </a:solidFill>
        <a:effectLst/>
      </p:bgPr>
    </p:bg>
    <p:spTree>
      <p:nvGrpSpPr>
        <p:cNvPr id="1" name=""/>
        <p:cNvGrpSpPr/>
        <p:nvPr/>
      </p:nvGrpSpPr>
      <p:grpSpPr>
        <a:xfrm>
          <a:off x="0" y="0"/>
          <a:ext cx="0" cy="0"/>
          <a:chOff x="0" y="0"/>
          <a:chExt cx="0" cy="0"/>
        </a:xfrm>
      </p:grpSpPr>
      <p:pic>
        <p:nvPicPr>
          <p:cNvPr id="3195" name="Picture 123" descr="03"/>
          <p:cNvPicPr>
            <a:picLocks noChangeAspect="1" noChangeArrowheads="1"/>
          </p:cNvPicPr>
          <p:nvPr/>
        </p:nvPicPr>
        <p:blipFill>
          <a:blip r:embed="rId2"/>
          <a:srcRect/>
          <a:stretch>
            <a:fillRect/>
          </a:stretch>
        </p:blipFill>
        <p:spPr bwMode="auto">
          <a:xfrm>
            <a:off x="0" y="304800"/>
            <a:ext cx="9144000" cy="6553200"/>
          </a:xfrm>
          <a:prstGeom prst="rect">
            <a:avLst/>
          </a:prstGeom>
          <a:noFill/>
        </p:spPr>
      </p:pic>
      <p:pic>
        <p:nvPicPr>
          <p:cNvPr id="3180" name="Picture 108" descr="3"/>
          <p:cNvPicPr>
            <a:picLocks noChangeAspect="1" noChangeArrowheads="1"/>
          </p:cNvPicPr>
          <p:nvPr/>
        </p:nvPicPr>
        <p:blipFill>
          <a:blip r:embed="rId3"/>
          <a:srcRect/>
          <a:stretch>
            <a:fillRect/>
          </a:stretch>
        </p:blipFill>
        <p:spPr bwMode="auto">
          <a:xfrm>
            <a:off x="4419600" y="2133600"/>
            <a:ext cx="4724400" cy="4724400"/>
          </a:xfrm>
          <a:prstGeom prst="rect">
            <a:avLst/>
          </a:prstGeom>
          <a:noFill/>
        </p:spPr>
      </p:pic>
      <p:sp>
        <p:nvSpPr>
          <p:cNvPr id="3076" name="Rectangle 4"/>
          <p:cNvSpPr>
            <a:spLocks noGrp="1" noChangeArrowheads="1"/>
          </p:cNvSpPr>
          <p:nvPr>
            <p:ph type="dt" sz="half" idx="2"/>
          </p:nvPr>
        </p:nvSpPr>
        <p:spPr bwMode="white">
          <a:xfrm>
            <a:off x="457200" y="6553200"/>
            <a:ext cx="838200" cy="168275"/>
          </a:xfrm>
        </p:spPr>
        <p:txBody>
          <a:bodyPr/>
          <a:lstStyle>
            <a:lvl1pPr>
              <a:defRPr>
                <a:solidFill>
                  <a:schemeClr val="tx1"/>
                </a:solidFill>
                <a:latin typeface="Times New Roman" pitchFamily="18" charset="0"/>
                <a:ea typeface="宋体" charset="-122"/>
              </a:defRPr>
            </a:lvl1pPr>
          </a:lstStyle>
          <a:p>
            <a:endParaRPr lang="en-US" altLang="zh-CN"/>
          </a:p>
        </p:txBody>
      </p:sp>
      <p:sp>
        <p:nvSpPr>
          <p:cNvPr id="3077" name="Rectangle 5"/>
          <p:cNvSpPr>
            <a:spLocks noGrp="1" noChangeArrowheads="1"/>
          </p:cNvSpPr>
          <p:nvPr>
            <p:ph type="ftr" sz="quarter" idx="3"/>
          </p:nvPr>
        </p:nvSpPr>
        <p:spPr bwMode="white">
          <a:xfrm>
            <a:off x="2971800" y="6550025"/>
            <a:ext cx="1143000" cy="155575"/>
          </a:xfrm>
        </p:spPr>
        <p:txBody>
          <a:bodyPr/>
          <a:lstStyle>
            <a:lvl1pPr algn="ctr">
              <a:defRPr>
                <a:latin typeface="Times New Roman" pitchFamily="18" charset="0"/>
                <a:ea typeface="宋体" charset="-122"/>
              </a:defRPr>
            </a:lvl1pPr>
          </a:lstStyle>
          <a:p>
            <a:endParaRPr lang="en-US" altLang="zh-CN"/>
          </a:p>
        </p:txBody>
      </p:sp>
      <p:sp>
        <p:nvSpPr>
          <p:cNvPr id="3078" name="Rectangle 6"/>
          <p:cNvSpPr>
            <a:spLocks noGrp="1" noChangeArrowheads="1"/>
          </p:cNvSpPr>
          <p:nvPr>
            <p:ph type="sldNum" sz="quarter" idx="4"/>
          </p:nvPr>
        </p:nvSpPr>
        <p:spPr bwMode="white">
          <a:xfrm>
            <a:off x="8001000" y="228600"/>
            <a:ext cx="914400" cy="185738"/>
          </a:xfrm>
        </p:spPr>
        <p:txBody>
          <a:bodyPr/>
          <a:lstStyle>
            <a:lvl1pPr algn="r">
              <a:defRPr>
                <a:solidFill>
                  <a:schemeClr val="tx1"/>
                </a:solidFill>
                <a:latin typeface="Times New Roman" pitchFamily="18" charset="0"/>
              </a:defRPr>
            </a:lvl1pPr>
          </a:lstStyle>
          <a:p>
            <a:fld id="{56922DCB-2FD9-4C01-AD69-2472F41B705B}" type="slidenum">
              <a:rPr lang="en-US" altLang="zh-CN"/>
              <a:pPr/>
              <a:t>‹#›</a:t>
            </a:fld>
            <a:endParaRPr lang="en-US" altLang="zh-CN"/>
          </a:p>
        </p:txBody>
      </p:sp>
      <p:sp>
        <p:nvSpPr>
          <p:cNvPr id="3177" name="Oval 105"/>
          <p:cNvSpPr>
            <a:spLocks noChangeArrowheads="1"/>
          </p:cNvSpPr>
          <p:nvPr/>
        </p:nvSpPr>
        <p:spPr bwMode="gray">
          <a:xfrm>
            <a:off x="3810000" y="2971800"/>
            <a:ext cx="700088" cy="700088"/>
          </a:xfrm>
          <a:prstGeom prst="ellipse">
            <a:avLst/>
          </a:prstGeom>
          <a:solidFill>
            <a:srgbClr val="FFFFFF">
              <a:alpha val="14999"/>
            </a:srgbClr>
          </a:solidFill>
          <a:ln w="9525">
            <a:solidFill>
              <a:srgbClr val="FFFFFF">
                <a:alpha val="30000"/>
              </a:srgbClr>
            </a:solidFill>
            <a:round/>
            <a:headEnd/>
            <a:tailEnd/>
          </a:ln>
          <a:effectLst/>
        </p:spPr>
        <p:txBody>
          <a:bodyPr wrap="none" anchor="ctr"/>
          <a:lstStyle/>
          <a:p>
            <a:endParaRPr lang="zh-CN" altLang="en-US"/>
          </a:p>
        </p:txBody>
      </p:sp>
      <p:sp>
        <p:nvSpPr>
          <p:cNvPr id="3178" name="Oval 106"/>
          <p:cNvSpPr>
            <a:spLocks noChangeArrowheads="1"/>
          </p:cNvSpPr>
          <p:nvPr/>
        </p:nvSpPr>
        <p:spPr bwMode="gray">
          <a:xfrm>
            <a:off x="4495800" y="4054475"/>
            <a:ext cx="300038" cy="303213"/>
          </a:xfrm>
          <a:prstGeom prst="ellipse">
            <a:avLst/>
          </a:prstGeom>
          <a:solidFill>
            <a:srgbClr val="FFFFFF">
              <a:alpha val="20000"/>
            </a:srgbClr>
          </a:solidFill>
          <a:ln w="9525">
            <a:solidFill>
              <a:srgbClr val="FFFFFF">
                <a:alpha val="50000"/>
              </a:srgbClr>
            </a:solidFill>
            <a:round/>
            <a:headEnd/>
            <a:tailEnd/>
          </a:ln>
          <a:effectLst/>
        </p:spPr>
        <p:txBody>
          <a:bodyPr wrap="none" anchor="ctr"/>
          <a:lstStyle/>
          <a:p>
            <a:endParaRPr lang="zh-CN" altLang="en-US"/>
          </a:p>
        </p:txBody>
      </p:sp>
      <p:sp>
        <p:nvSpPr>
          <p:cNvPr id="3179" name="Oval 107"/>
          <p:cNvSpPr>
            <a:spLocks noChangeArrowheads="1"/>
          </p:cNvSpPr>
          <p:nvPr/>
        </p:nvSpPr>
        <p:spPr bwMode="gray">
          <a:xfrm>
            <a:off x="304800" y="5410200"/>
            <a:ext cx="247650" cy="250825"/>
          </a:xfrm>
          <a:prstGeom prst="ellipse">
            <a:avLst/>
          </a:prstGeom>
          <a:solidFill>
            <a:srgbClr val="FFFFFF">
              <a:alpha val="20000"/>
            </a:srgbClr>
          </a:solidFill>
          <a:ln w="9525">
            <a:solidFill>
              <a:srgbClr val="FFFFFF">
                <a:alpha val="50000"/>
              </a:srgbClr>
            </a:solidFill>
            <a:round/>
            <a:headEnd/>
            <a:tailEnd/>
          </a:ln>
          <a:effectLst/>
        </p:spPr>
        <p:txBody>
          <a:bodyPr wrap="none" anchor="ctr"/>
          <a:lstStyle/>
          <a:p>
            <a:endParaRPr lang="zh-CN" altLang="en-US"/>
          </a:p>
        </p:txBody>
      </p:sp>
      <p:sp>
        <p:nvSpPr>
          <p:cNvPr id="3159" name="Oval 87"/>
          <p:cNvSpPr>
            <a:spLocks noChangeArrowheads="1"/>
          </p:cNvSpPr>
          <p:nvPr/>
        </p:nvSpPr>
        <p:spPr bwMode="gray">
          <a:xfrm>
            <a:off x="4405313" y="5056188"/>
            <a:ext cx="1373187" cy="1425575"/>
          </a:xfrm>
          <a:prstGeom prst="ellipse">
            <a:avLst/>
          </a:prstGeom>
          <a:blipFill dpi="0" rotWithShape="1">
            <a:blip r:embed="rId4"/>
            <a:srcRect/>
            <a:stretch>
              <a:fillRect/>
            </a:stretch>
          </a:blipFill>
          <a:ln w="57150">
            <a:solidFill>
              <a:schemeClr val="bg1"/>
            </a:solidFill>
            <a:round/>
            <a:headEnd/>
            <a:tailEnd/>
          </a:ln>
          <a:effectLst>
            <a:outerShdw dist="107763" dir="2700000" algn="ctr" rotWithShape="0">
              <a:schemeClr val="tx1">
                <a:alpha val="50000"/>
              </a:schemeClr>
            </a:outerShdw>
          </a:effectLst>
        </p:spPr>
        <p:txBody>
          <a:bodyPr wrap="none" anchor="ctr"/>
          <a:lstStyle/>
          <a:p>
            <a:endParaRPr lang="zh-CN" altLang="en-US"/>
          </a:p>
        </p:txBody>
      </p:sp>
      <p:pic>
        <p:nvPicPr>
          <p:cNvPr id="3182" name="Picture 110" descr="season_2"/>
          <p:cNvPicPr>
            <a:picLocks noChangeAspect="1" noChangeArrowheads="1"/>
          </p:cNvPicPr>
          <p:nvPr/>
        </p:nvPicPr>
        <p:blipFill>
          <a:blip r:embed="rId5"/>
          <a:srcRect l="53087" t="15094" r="12962" b="45284"/>
          <a:stretch>
            <a:fillRect/>
          </a:stretch>
        </p:blipFill>
        <p:spPr bwMode="gray">
          <a:xfrm>
            <a:off x="4343400" y="4876800"/>
            <a:ext cx="1547813" cy="1752600"/>
          </a:xfrm>
          <a:prstGeom prst="rect">
            <a:avLst/>
          </a:prstGeom>
          <a:noFill/>
        </p:spPr>
      </p:pic>
      <p:sp>
        <p:nvSpPr>
          <p:cNvPr id="3160" name="Oval 88" descr="03"/>
          <p:cNvSpPr>
            <a:spLocks noChangeArrowheads="1"/>
          </p:cNvSpPr>
          <p:nvPr/>
        </p:nvSpPr>
        <p:spPr bwMode="gray">
          <a:xfrm>
            <a:off x="7548563" y="5075238"/>
            <a:ext cx="1312862" cy="1365250"/>
          </a:xfrm>
          <a:prstGeom prst="ellipse">
            <a:avLst/>
          </a:prstGeom>
          <a:blipFill dpi="0" rotWithShape="1">
            <a:blip r:embed="rId6"/>
            <a:srcRect/>
            <a:stretch>
              <a:fillRect/>
            </a:stretch>
          </a:blipFill>
          <a:ln w="57150">
            <a:solidFill>
              <a:schemeClr val="bg1"/>
            </a:solidFill>
            <a:round/>
            <a:headEnd/>
            <a:tailEnd/>
          </a:ln>
          <a:effectLst>
            <a:outerShdw dist="107763" dir="2700000" algn="ctr" rotWithShape="0">
              <a:schemeClr val="tx1">
                <a:alpha val="50000"/>
              </a:schemeClr>
            </a:outerShdw>
          </a:effectLst>
        </p:spPr>
        <p:txBody>
          <a:bodyPr wrap="none" anchor="ctr"/>
          <a:lstStyle/>
          <a:p>
            <a:endParaRPr lang="zh-CN" altLang="en-US"/>
          </a:p>
        </p:txBody>
      </p:sp>
      <p:pic>
        <p:nvPicPr>
          <p:cNvPr id="3183" name="Picture 111" descr="season_2"/>
          <p:cNvPicPr>
            <a:picLocks noChangeAspect="1" noChangeArrowheads="1"/>
          </p:cNvPicPr>
          <p:nvPr/>
        </p:nvPicPr>
        <p:blipFill>
          <a:blip r:embed="rId5"/>
          <a:srcRect l="53087" t="15094" r="12962" b="45284"/>
          <a:stretch>
            <a:fillRect/>
          </a:stretch>
        </p:blipFill>
        <p:spPr bwMode="gray">
          <a:xfrm>
            <a:off x="7486650" y="4911725"/>
            <a:ext cx="1550988" cy="1660525"/>
          </a:xfrm>
          <a:prstGeom prst="rect">
            <a:avLst/>
          </a:prstGeom>
          <a:noFill/>
        </p:spPr>
      </p:pic>
      <p:sp>
        <p:nvSpPr>
          <p:cNvPr id="3158" name="Oval 86"/>
          <p:cNvSpPr>
            <a:spLocks noChangeArrowheads="1"/>
          </p:cNvSpPr>
          <p:nvPr/>
        </p:nvSpPr>
        <p:spPr bwMode="gray">
          <a:xfrm>
            <a:off x="5991225" y="5116513"/>
            <a:ext cx="1314450" cy="1317625"/>
          </a:xfrm>
          <a:prstGeom prst="ellipse">
            <a:avLst/>
          </a:prstGeom>
          <a:blipFill dpi="0" rotWithShape="1">
            <a:blip r:embed="rId7"/>
            <a:srcRect/>
            <a:stretch>
              <a:fillRect/>
            </a:stretch>
          </a:blipFill>
          <a:ln w="57150">
            <a:solidFill>
              <a:schemeClr val="bg1"/>
            </a:solidFill>
            <a:round/>
            <a:headEnd/>
            <a:tailEnd/>
          </a:ln>
          <a:effectLst>
            <a:outerShdw dist="107763" dir="2700000" algn="ctr" rotWithShape="0">
              <a:schemeClr val="tx1">
                <a:alpha val="50000"/>
              </a:schemeClr>
            </a:outerShdw>
          </a:effectLst>
        </p:spPr>
        <p:txBody>
          <a:bodyPr wrap="none" anchor="ctr"/>
          <a:lstStyle/>
          <a:p>
            <a:endParaRPr lang="zh-CN" altLang="en-US"/>
          </a:p>
        </p:txBody>
      </p:sp>
      <p:pic>
        <p:nvPicPr>
          <p:cNvPr id="3184" name="Picture 112" descr="season_2"/>
          <p:cNvPicPr>
            <a:picLocks noChangeAspect="1" noChangeArrowheads="1"/>
          </p:cNvPicPr>
          <p:nvPr/>
        </p:nvPicPr>
        <p:blipFill>
          <a:blip r:embed="rId5"/>
          <a:srcRect l="53087" t="15094" r="12962" b="45284"/>
          <a:stretch>
            <a:fillRect/>
          </a:stretch>
        </p:blipFill>
        <p:spPr bwMode="gray">
          <a:xfrm>
            <a:off x="5895975" y="4967288"/>
            <a:ext cx="1547813" cy="1662112"/>
          </a:xfrm>
          <a:prstGeom prst="rect">
            <a:avLst/>
          </a:prstGeom>
          <a:noFill/>
        </p:spPr>
      </p:pic>
      <p:pic>
        <p:nvPicPr>
          <p:cNvPr id="3181" name="Picture 109" descr="3"/>
          <p:cNvPicPr>
            <a:picLocks noChangeAspect="1" noChangeArrowheads="1"/>
          </p:cNvPicPr>
          <p:nvPr/>
        </p:nvPicPr>
        <p:blipFill>
          <a:blip r:embed="rId3"/>
          <a:srcRect/>
          <a:stretch>
            <a:fillRect/>
          </a:stretch>
        </p:blipFill>
        <p:spPr bwMode="auto">
          <a:xfrm>
            <a:off x="762000" y="2209800"/>
            <a:ext cx="1676400" cy="1676400"/>
          </a:xfrm>
          <a:prstGeom prst="rect">
            <a:avLst/>
          </a:prstGeom>
          <a:noFill/>
        </p:spPr>
      </p:pic>
      <p:sp>
        <p:nvSpPr>
          <p:cNvPr id="3192" name="Rectangle 120"/>
          <p:cNvSpPr>
            <a:spLocks noChangeArrowheads="1"/>
          </p:cNvSpPr>
          <p:nvPr/>
        </p:nvSpPr>
        <p:spPr bwMode="gray">
          <a:xfrm>
            <a:off x="0" y="0"/>
            <a:ext cx="9144000" cy="1600200"/>
          </a:xfrm>
          <a:prstGeom prst="rect">
            <a:avLst/>
          </a:prstGeom>
          <a:gradFill rotWithShape="1">
            <a:gsLst>
              <a:gs pos="0">
                <a:schemeClr val="accent1">
                  <a:alpha val="39999"/>
                </a:schemeClr>
              </a:gs>
              <a:gs pos="100000">
                <a:schemeClr val="accent1">
                  <a:gamma/>
                  <a:tint val="0"/>
                  <a:invGamma/>
                  <a:alpha val="0"/>
                </a:schemeClr>
              </a:gs>
            </a:gsLst>
            <a:lin ang="5400000" scaled="1"/>
          </a:gradFill>
          <a:ln w="9525">
            <a:noFill/>
            <a:miter lim="800000"/>
            <a:headEnd/>
            <a:tailEnd/>
          </a:ln>
          <a:effectLst/>
        </p:spPr>
        <p:txBody>
          <a:bodyPr wrap="none" anchor="ctr"/>
          <a:lstStyle/>
          <a:p>
            <a:endParaRPr lang="zh-CN" altLang="en-US"/>
          </a:p>
        </p:txBody>
      </p:sp>
      <p:sp>
        <p:nvSpPr>
          <p:cNvPr id="3074" name="Rectangle 2"/>
          <p:cNvSpPr>
            <a:spLocks noGrp="1" noChangeArrowheads="1"/>
          </p:cNvSpPr>
          <p:nvPr>
            <p:ph type="ctrTitle"/>
          </p:nvPr>
        </p:nvSpPr>
        <p:spPr>
          <a:xfrm>
            <a:off x="533400" y="990600"/>
            <a:ext cx="8229600" cy="1143000"/>
          </a:xfrm>
        </p:spPr>
        <p:txBody>
          <a:bodyPr/>
          <a:lstStyle>
            <a:lvl1pPr algn="r">
              <a:defRPr sz="6000">
                <a:latin typeface="Arial" charset="0"/>
              </a:defRPr>
            </a:lvl1pPr>
          </a:lstStyle>
          <a:p>
            <a:r>
              <a:rPr lang="zh-CN" altLang="en-US" smtClean="0"/>
              <a:t>单击此处编辑母版标题样式</a:t>
            </a:r>
            <a:endParaRPr lang="en-US" altLang="zh-CN"/>
          </a:p>
        </p:txBody>
      </p:sp>
      <p:sp>
        <p:nvSpPr>
          <p:cNvPr id="3075" name="Rectangle 3"/>
          <p:cNvSpPr>
            <a:spLocks noGrp="1" noChangeArrowheads="1"/>
          </p:cNvSpPr>
          <p:nvPr>
            <p:ph type="subTitle" idx="1"/>
          </p:nvPr>
        </p:nvSpPr>
        <p:spPr bwMode="black">
          <a:xfrm>
            <a:off x="1219200" y="2438400"/>
            <a:ext cx="7543800" cy="365125"/>
          </a:xfrm>
        </p:spPr>
        <p:txBody>
          <a:bodyPr/>
          <a:lstStyle>
            <a:lvl1pPr marL="0" indent="0" algn="r">
              <a:buFont typeface="Wingdings" pitchFamily="2" charset="2"/>
              <a:buNone/>
              <a:defRPr sz="1800" b="0"/>
            </a:lvl1pPr>
          </a:lstStyle>
          <a:p>
            <a:r>
              <a:rPr lang="zh-CN" altLang="en-US" smtClean="0"/>
              <a:t>单击此处编辑母版副标题样式</a:t>
            </a:r>
            <a:endParaRPr lang="en-US" altLang="zh-CN"/>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zh-CN" altLang="zh-CN"/>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D372A9E1-5F64-423D-8970-46FCF927A3CB}" type="slidenum">
              <a:rPr lang="en-US" altLang="zh-CN"/>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254000"/>
            <a:ext cx="2095500" cy="6070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28600" y="254000"/>
            <a:ext cx="6134100" cy="6070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zh-CN" altLang="zh-CN"/>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75E33971-6835-42B7-B36B-81AB3E4D7869}" type="slidenum">
              <a:rPr lang="en-US" altLang="zh-CN"/>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228600" y="254000"/>
            <a:ext cx="8382000" cy="715963"/>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228600" y="1143000"/>
            <a:ext cx="8382000" cy="5181600"/>
          </a:xfrm>
        </p:spPr>
        <p:txBody>
          <a:bodyPr/>
          <a:lstStyle/>
          <a:p>
            <a:r>
              <a:rPr lang="zh-CN" altLang="en-US" smtClean="0"/>
              <a:t>单击图标添加图表</a:t>
            </a:r>
            <a:endParaRPr lang="zh-CN" altLang="en-US"/>
          </a:p>
        </p:txBody>
      </p:sp>
      <p:sp>
        <p:nvSpPr>
          <p:cNvPr id="4" name="日期占位符 3"/>
          <p:cNvSpPr>
            <a:spLocks noGrp="1"/>
          </p:cNvSpPr>
          <p:nvPr>
            <p:ph type="dt" sz="half" idx="10"/>
          </p:nvPr>
        </p:nvSpPr>
        <p:spPr>
          <a:xfrm>
            <a:off x="3276600" y="6470650"/>
            <a:ext cx="2514600" cy="320675"/>
          </a:xfrm>
        </p:spPr>
        <p:txBody>
          <a:bodyPr/>
          <a:lstStyle>
            <a:lvl1pPr>
              <a:defRPr/>
            </a:lvl1pPr>
          </a:lstStyle>
          <a:p>
            <a:endParaRPr lang="zh-CN" altLang="zh-CN"/>
          </a:p>
        </p:txBody>
      </p:sp>
      <p:sp>
        <p:nvSpPr>
          <p:cNvPr id="5" name="页脚占位符 4"/>
          <p:cNvSpPr>
            <a:spLocks noGrp="1"/>
          </p:cNvSpPr>
          <p:nvPr>
            <p:ph type="ftr" sz="quarter" idx="11"/>
          </p:nvPr>
        </p:nvSpPr>
        <p:spPr>
          <a:xfrm>
            <a:off x="5943600" y="6477000"/>
            <a:ext cx="1981200" cy="298450"/>
          </a:xfrm>
        </p:spPr>
        <p:txBody>
          <a:bodyPr/>
          <a:lstStyle>
            <a:lvl1pPr>
              <a:defRPr/>
            </a:lvl1pPr>
          </a:lstStyle>
          <a:p>
            <a:endParaRPr lang="zh-CN" altLang="zh-CN"/>
          </a:p>
        </p:txBody>
      </p:sp>
      <p:sp>
        <p:nvSpPr>
          <p:cNvPr id="6" name="灯片编号占位符 5"/>
          <p:cNvSpPr>
            <a:spLocks noGrp="1"/>
          </p:cNvSpPr>
          <p:nvPr>
            <p:ph type="sldNum" sz="quarter" idx="12"/>
          </p:nvPr>
        </p:nvSpPr>
        <p:spPr>
          <a:xfrm>
            <a:off x="8077200" y="6494463"/>
            <a:ext cx="685800" cy="292100"/>
          </a:xfrm>
        </p:spPr>
        <p:txBody>
          <a:bodyPr/>
          <a:lstStyle>
            <a:lvl1pPr>
              <a:defRPr/>
            </a:lvl1pPr>
          </a:lstStyle>
          <a:p>
            <a:fld id="{1F127F37-AB5D-4D2F-A20B-B8AA281805B4}" type="slidenum">
              <a:rPr lang="en-US" altLang="zh-CN"/>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zh-CN" altLang="zh-CN"/>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68569210-CED0-445B-A11F-7620B249FBDE}" type="slidenum">
              <a:rPr lang="en-US" altLang="zh-CN"/>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zh-CN" altLang="zh-CN"/>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86E2E499-BDC7-4BB9-B889-91958B2F4904}" type="slidenum">
              <a:rPr lang="en-US" altLang="zh-CN"/>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28600" y="1143000"/>
            <a:ext cx="4114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495800" y="1143000"/>
            <a:ext cx="4114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zh-CN" altLang="zh-CN"/>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E5D53CB8-062D-416D-A711-ED68E2FB395E}" type="slidenum">
              <a:rPr lang="en-US" altLang="zh-CN"/>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zh-CN" altLang="zh-CN"/>
          </a:p>
        </p:txBody>
      </p:sp>
      <p:sp>
        <p:nvSpPr>
          <p:cNvPr id="8" name="页脚占位符 7"/>
          <p:cNvSpPr>
            <a:spLocks noGrp="1"/>
          </p:cNvSpPr>
          <p:nvPr>
            <p:ph type="ftr" sz="quarter" idx="11"/>
          </p:nvPr>
        </p:nvSpPr>
        <p:spPr/>
        <p:txBody>
          <a:bodyPr/>
          <a:lstStyle>
            <a:lvl1pPr>
              <a:defRPr/>
            </a:lvl1pPr>
          </a:lstStyle>
          <a:p>
            <a:endParaRPr lang="zh-CN" altLang="zh-CN"/>
          </a:p>
        </p:txBody>
      </p:sp>
      <p:sp>
        <p:nvSpPr>
          <p:cNvPr id="9" name="灯片编号占位符 8"/>
          <p:cNvSpPr>
            <a:spLocks noGrp="1"/>
          </p:cNvSpPr>
          <p:nvPr>
            <p:ph type="sldNum" sz="quarter" idx="12"/>
          </p:nvPr>
        </p:nvSpPr>
        <p:spPr/>
        <p:txBody>
          <a:bodyPr/>
          <a:lstStyle>
            <a:lvl1pPr>
              <a:defRPr/>
            </a:lvl1pPr>
          </a:lstStyle>
          <a:p>
            <a:fld id="{3470438E-5A85-4CD8-9164-CB3E369BBA3A}" type="slidenum">
              <a:rPr lang="en-US" altLang="zh-CN"/>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zh-CN" altLang="zh-CN"/>
          </a:p>
        </p:txBody>
      </p:sp>
      <p:sp>
        <p:nvSpPr>
          <p:cNvPr id="4" name="页脚占位符 3"/>
          <p:cNvSpPr>
            <a:spLocks noGrp="1"/>
          </p:cNvSpPr>
          <p:nvPr>
            <p:ph type="ftr" sz="quarter" idx="11"/>
          </p:nvPr>
        </p:nvSpPr>
        <p:spPr/>
        <p:txBody>
          <a:bodyPr/>
          <a:lstStyle>
            <a:lvl1pPr>
              <a:defRPr/>
            </a:lvl1pPr>
          </a:lstStyle>
          <a:p>
            <a:endParaRPr lang="zh-CN" altLang="zh-CN"/>
          </a:p>
        </p:txBody>
      </p:sp>
      <p:sp>
        <p:nvSpPr>
          <p:cNvPr id="5" name="灯片编号占位符 4"/>
          <p:cNvSpPr>
            <a:spLocks noGrp="1"/>
          </p:cNvSpPr>
          <p:nvPr>
            <p:ph type="sldNum" sz="quarter" idx="12"/>
          </p:nvPr>
        </p:nvSpPr>
        <p:spPr/>
        <p:txBody>
          <a:bodyPr/>
          <a:lstStyle>
            <a:lvl1pPr>
              <a:defRPr/>
            </a:lvl1pPr>
          </a:lstStyle>
          <a:p>
            <a:fld id="{F890EA6B-CD56-4A51-AA6D-454EE9CF929A}" type="slidenum">
              <a:rPr lang="en-US" altLang="zh-CN"/>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zh-CN" altLang="zh-CN"/>
          </a:p>
        </p:txBody>
      </p:sp>
      <p:sp>
        <p:nvSpPr>
          <p:cNvPr id="3" name="页脚占位符 2"/>
          <p:cNvSpPr>
            <a:spLocks noGrp="1"/>
          </p:cNvSpPr>
          <p:nvPr>
            <p:ph type="ftr" sz="quarter" idx="11"/>
          </p:nvPr>
        </p:nvSpPr>
        <p:spPr/>
        <p:txBody>
          <a:bodyPr/>
          <a:lstStyle>
            <a:lvl1pPr>
              <a:defRPr/>
            </a:lvl1pPr>
          </a:lstStyle>
          <a:p>
            <a:endParaRPr lang="zh-CN" altLang="zh-CN"/>
          </a:p>
        </p:txBody>
      </p:sp>
      <p:sp>
        <p:nvSpPr>
          <p:cNvPr id="4" name="灯片编号占位符 3"/>
          <p:cNvSpPr>
            <a:spLocks noGrp="1"/>
          </p:cNvSpPr>
          <p:nvPr>
            <p:ph type="sldNum" sz="quarter" idx="12"/>
          </p:nvPr>
        </p:nvSpPr>
        <p:spPr/>
        <p:txBody>
          <a:bodyPr/>
          <a:lstStyle>
            <a:lvl1pPr>
              <a:defRPr/>
            </a:lvl1pPr>
          </a:lstStyle>
          <a:p>
            <a:fld id="{B9DEEF5C-2164-4334-BA3B-EAFE4F6C6ADF}" type="slidenum">
              <a:rPr lang="en-US" altLang="zh-CN"/>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zh-CN" altLang="zh-CN"/>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FC71D61E-6606-48ED-920A-445CB73F37BA}" type="slidenum">
              <a:rPr lang="en-US" altLang="zh-CN"/>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zh-CN" altLang="zh-CN"/>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5767E07B-639F-42F6-9B8B-9B84BE5EB02A}" type="slidenum">
              <a:rPr lang="en-US" altLang="zh-CN"/>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jpe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35" name="Picture 111" descr="Picture3"/>
          <p:cNvPicPr>
            <a:picLocks noChangeAspect="1" noChangeArrowheads="1"/>
          </p:cNvPicPr>
          <p:nvPr/>
        </p:nvPicPr>
        <p:blipFill>
          <a:blip r:embed="rId14"/>
          <a:srcRect l="4411"/>
          <a:stretch>
            <a:fillRect/>
          </a:stretch>
        </p:blipFill>
        <p:spPr bwMode="auto">
          <a:xfrm>
            <a:off x="0" y="3536950"/>
            <a:ext cx="5181600" cy="3321050"/>
          </a:xfrm>
          <a:prstGeom prst="rect">
            <a:avLst/>
          </a:prstGeom>
          <a:noFill/>
        </p:spPr>
      </p:pic>
      <p:sp>
        <p:nvSpPr>
          <p:cNvPr id="1119" name="Rectangle 95"/>
          <p:cNvSpPr>
            <a:spLocks noChangeArrowheads="1"/>
          </p:cNvSpPr>
          <p:nvPr/>
        </p:nvSpPr>
        <p:spPr bwMode="gray">
          <a:xfrm>
            <a:off x="0" y="0"/>
            <a:ext cx="9144000" cy="990600"/>
          </a:xfrm>
          <a:prstGeom prst="rect">
            <a:avLst/>
          </a:prstGeom>
          <a:gradFill rotWithShape="1">
            <a:gsLst>
              <a:gs pos="0">
                <a:schemeClr val="accent1">
                  <a:alpha val="39999"/>
                </a:schemeClr>
              </a:gs>
              <a:gs pos="100000">
                <a:schemeClr val="accent1">
                  <a:gamma/>
                  <a:tint val="0"/>
                  <a:invGamma/>
                  <a:alpha val="0"/>
                </a:schemeClr>
              </a:gs>
            </a:gsLst>
            <a:lin ang="5400000" scaled="1"/>
          </a:gradFill>
          <a:ln w="9525">
            <a:noFill/>
            <a:miter lim="800000"/>
            <a:headEnd/>
            <a:tailEnd/>
          </a:ln>
          <a:effectLst/>
        </p:spPr>
        <p:txBody>
          <a:bodyPr wrap="none" anchor="ctr"/>
          <a:lstStyle/>
          <a:p>
            <a:endParaRPr lang="zh-CN" altLang="en-US"/>
          </a:p>
        </p:txBody>
      </p:sp>
      <p:sp>
        <p:nvSpPr>
          <p:cNvPr id="1028" name="Rectangle 4"/>
          <p:cNvSpPr>
            <a:spLocks noGrp="1" noChangeArrowheads="1"/>
          </p:cNvSpPr>
          <p:nvPr>
            <p:ph type="dt" sz="half" idx="2"/>
          </p:nvPr>
        </p:nvSpPr>
        <p:spPr bwMode="auto">
          <a:xfrm>
            <a:off x="3276600" y="6470650"/>
            <a:ext cx="2514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rgbClr val="003300"/>
                </a:solidFill>
              </a:defRPr>
            </a:lvl1pPr>
          </a:lstStyle>
          <a:p>
            <a:endParaRPr lang="zh-CN" altLang="zh-CN"/>
          </a:p>
        </p:txBody>
      </p:sp>
      <p:sp>
        <p:nvSpPr>
          <p:cNvPr id="1029" name="Rectangle 5"/>
          <p:cNvSpPr>
            <a:spLocks noGrp="1" noChangeArrowheads="1"/>
          </p:cNvSpPr>
          <p:nvPr>
            <p:ph type="ftr" sz="quarter" idx="3"/>
          </p:nvPr>
        </p:nvSpPr>
        <p:spPr bwMode="auto">
          <a:xfrm>
            <a:off x="5943600" y="6477000"/>
            <a:ext cx="1981200" cy="2984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zh-CN" altLang="zh-CN"/>
          </a:p>
        </p:txBody>
      </p:sp>
      <p:sp>
        <p:nvSpPr>
          <p:cNvPr id="1030" name="Rectangle 6"/>
          <p:cNvSpPr>
            <a:spLocks noGrp="1" noChangeArrowheads="1"/>
          </p:cNvSpPr>
          <p:nvPr>
            <p:ph type="sldNum" sz="quarter" idx="4"/>
          </p:nvPr>
        </p:nvSpPr>
        <p:spPr bwMode="auto">
          <a:xfrm>
            <a:off x="8077200" y="6494463"/>
            <a:ext cx="685800" cy="292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solidFill>
                  <a:srgbClr val="003300"/>
                </a:solidFill>
                <a:ea typeface="宋体" charset="-122"/>
              </a:defRPr>
            </a:lvl1pPr>
          </a:lstStyle>
          <a:p>
            <a:fld id="{A1D6C9DC-A391-445A-B656-F81B9D6DB10C}" type="slidenum">
              <a:rPr lang="en-US" altLang="zh-CN"/>
              <a:pPr/>
              <a:t>‹#›</a:t>
            </a:fld>
            <a:endParaRPr lang="en-US" altLang="zh-CN"/>
          </a:p>
        </p:txBody>
      </p:sp>
      <p:sp>
        <p:nvSpPr>
          <p:cNvPr id="1027" name="Rectangle 3"/>
          <p:cNvSpPr>
            <a:spLocks noGrp="1" noChangeArrowheads="1"/>
          </p:cNvSpPr>
          <p:nvPr>
            <p:ph type="body" idx="1"/>
          </p:nvPr>
        </p:nvSpPr>
        <p:spPr bwMode="auto">
          <a:xfrm>
            <a:off x="228600" y="1143000"/>
            <a:ext cx="8382000" cy="5181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115" name="Line 91"/>
          <p:cNvSpPr>
            <a:spLocks noChangeShapeType="1"/>
          </p:cNvSpPr>
          <p:nvPr/>
        </p:nvSpPr>
        <p:spPr bwMode="auto">
          <a:xfrm>
            <a:off x="228600" y="990600"/>
            <a:ext cx="6096000" cy="0"/>
          </a:xfrm>
          <a:prstGeom prst="line">
            <a:avLst/>
          </a:prstGeom>
          <a:noFill/>
          <a:ln w="19050" cap="rnd">
            <a:solidFill>
              <a:schemeClr val="tx2"/>
            </a:solidFill>
            <a:prstDash val="sysDot"/>
            <a:round/>
            <a:headEnd/>
            <a:tailEnd/>
          </a:ln>
          <a:effectLst/>
        </p:spPr>
        <p:txBody>
          <a:bodyPr/>
          <a:lstStyle/>
          <a:p>
            <a:endParaRPr lang="zh-CN" altLang="en-US"/>
          </a:p>
        </p:txBody>
      </p:sp>
      <p:sp>
        <p:nvSpPr>
          <p:cNvPr id="1093" name="Oval 69" descr="02"/>
          <p:cNvSpPr>
            <a:spLocks noChangeArrowheads="1"/>
          </p:cNvSpPr>
          <p:nvPr/>
        </p:nvSpPr>
        <p:spPr bwMode="gray">
          <a:xfrm>
            <a:off x="7315200" y="609600"/>
            <a:ext cx="687388" cy="685800"/>
          </a:xfrm>
          <a:prstGeom prst="ellipse">
            <a:avLst/>
          </a:prstGeom>
          <a:blipFill dpi="0" rotWithShape="1">
            <a:blip r:embed="rId15" cstate="print"/>
            <a:srcRect/>
            <a:stretch>
              <a:fillRect/>
            </a:stretch>
          </a:blipFill>
          <a:ln w="28575">
            <a:solidFill>
              <a:schemeClr val="bg1"/>
            </a:solidFill>
            <a:round/>
            <a:headEnd/>
            <a:tailEnd/>
          </a:ln>
          <a:effectLst>
            <a:outerShdw dist="107763" dir="2700000" algn="ctr" rotWithShape="0">
              <a:schemeClr val="tx1">
                <a:alpha val="50000"/>
              </a:schemeClr>
            </a:outerShdw>
          </a:effectLst>
        </p:spPr>
        <p:txBody>
          <a:bodyPr wrap="none" anchor="ctr"/>
          <a:lstStyle/>
          <a:p>
            <a:endParaRPr lang="zh-CN" altLang="en-US"/>
          </a:p>
        </p:txBody>
      </p:sp>
      <p:sp>
        <p:nvSpPr>
          <p:cNvPr id="1094" name="Oval 70" descr="01"/>
          <p:cNvSpPr>
            <a:spLocks noChangeArrowheads="1"/>
          </p:cNvSpPr>
          <p:nvPr/>
        </p:nvSpPr>
        <p:spPr bwMode="gray">
          <a:xfrm>
            <a:off x="6400800" y="609600"/>
            <a:ext cx="725488" cy="685800"/>
          </a:xfrm>
          <a:prstGeom prst="ellipse">
            <a:avLst/>
          </a:prstGeom>
          <a:blipFill dpi="0" rotWithShape="1">
            <a:blip r:embed="rId16" cstate="print"/>
            <a:srcRect/>
            <a:stretch>
              <a:fillRect/>
            </a:stretch>
          </a:blipFill>
          <a:ln w="28575">
            <a:solidFill>
              <a:schemeClr val="bg1"/>
            </a:solidFill>
            <a:round/>
            <a:headEnd/>
            <a:tailEnd/>
          </a:ln>
          <a:effectLst>
            <a:outerShdw dist="107763" dir="2700000" algn="ctr" rotWithShape="0">
              <a:schemeClr val="tx1">
                <a:alpha val="50000"/>
              </a:schemeClr>
            </a:outerShdw>
          </a:effectLst>
        </p:spPr>
        <p:txBody>
          <a:bodyPr wrap="none" anchor="ctr"/>
          <a:lstStyle/>
          <a:p>
            <a:endParaRPr lang="zh-CN" altLang="en-US"/>
          </a:p>
        </p:txBody>
      </p:sp>
      <p:sp>
        <p:nvSpPr>
          <p:cNvPr id="1095" name="Oval 71" descr="03"/>
          <p:cNvSpPr>
            <a:spLocks noChangeArrowheads="1"/>
          </p:cNvSpPr>
          <p:nvPr/>
        </p:nvSpPr>
        <p:spPr bwMode="gray">
          <a:xfrm>
            <a:off x="8153400" y="609600"/>
            <a:ext cx="762000" cy="685800"/>
          </a:xfrm>
          <a:prstGeom prst="ellipse">
            <a:avLst/>
          </a:prstGeom>
          <a:blipFill dpi="0" rotWithShape="1">
            <a:blip r:embed="rId17" cstate="print"/>
            <a:srcRect/>
            <a:stretch>
              <a:fillRect/>
            </a:stretch>
          </a:blipFill>
          <a:ln w="28575">
            <a:solidFill>
              <a:schemeClr val="bg1"/>
            </a:solidFill>
            <a:round/>
            <a:headEnd/>
            <a:tailEnd/>
          </a:ln>
          <a:effectLst>
            <a:outerShdw dist="107763" dir="2700000" algn="ctr" rotWithShape="0">
              <a:schemeClr val="tx1">
                <a:alpha val="50000"/>
              </a:schemeClr>
            </a:outerShdw>
          </a:effectLst>
        </p:spPr>
        <p:txBody>
          <a:bodyPr wrap="none" anchor="ctr"/>
          <a:lstStyle/>
          <a:p>
            <a:endParaRPr lang="zh-CN" altLang="en-US"/>
          </a:p>
        </p:txBody>
      </p:sp>
      <p:pic>
        <p:nvPicPr>
          <p:cNvPr id="1125" name="Picture 101" descr="season_2"/>
          <p:cNvPicPr>
            <a:picLocks noChangeAspect="1" noChangeArrowheads="1"/>
          </p:cNvPicPr>
          <p:nvPr/>
        </p:nvPicPr>
        <p:blipFill>
          <a:blip r:embed="rId18"/>
          <a:srcRect l="53087" t="15094" r="12962" b="45284"/>
          <a:stretch>
            <a:fillRect/>
          </a:stretch>
        </p:blipFill>
        <p:spPr bwMode="gray">
          <a:xfrm>
            <a:off x="8134350" y="515938"/>
            <a:ext cx="822325" cy="884237"/>
          </a:xfrm>
          <a:prstGeom prst="rect">
            <a:avLst/>
          </a:prstGeom>
          <a:noFill/>
        </p:spPr>
      </p:pic>
      <p:pic>
        <p:nvPicPr>
          <p:cNvPr id="1126" name="Picture 102" descr="season_2"/>
          <p:cNvPicPr>
            <a:picLocks noChangeAspect="1" noChangeArrowheads="1"/>
          </p:cNvPicPr>
          <p:nvPr/>
        </p:nvPicPr>
        <p:blipFill>
          <a:blip r:embed="rId18"/>
          <a:srcRect l="53087" t="15094" r="12962" b="45284"/>
          <a:stretch>
            <a:fillRect/>
          </a:stretch>
        </p:blipFill>
        <p:spPr bwMode="gray">
          <a:xfrm>
            <a:off x="7277100" y="539750"/>
            <a:ext cx="806450" cy="793750"/>
          </a:xfrm>
          <a:prstGeom prst="rect">
            <a:avLst/>
          </a:prstGeom>
          <a:noFill/>
        </p:spPr>
      </p:pic>
      <p:pic>
        <p:nvPicPr>
          <p:cNvPr id="1127" name="Picture 103" descr="season_2"/>
          <p:cNvPicPr>
            <a:picLocks noChangeAspect="1" noChangeArrowheads="1"/>
          </p:cNvPicPr>
          <p:nvPr/>
        </p:nvPicPr>
        <p:blipFill>
          <a:blip r:embed="rId18"/>
          <a:srcRect l="53087" t="15094" r="12962" b="45284"/>
          <a:stretch>
            <a:fillRect/>
          </a:stretch>
        </p:blipFill>
        <p:spPr bwMode="gray">
          <a:xfrm>
            <a:off x="6372225" y="515938"/>
            <a:ext cx="822325" cy="882650"/>
          </a:xfrm>
          <a:prstGeom prst="rect">
            <a:avLst/>
          </a:prstGeom>
          <a:noFill/>
        </p:spPr>
      </p:pic>
      <p:sp>
        <p:nvSpPr>
          <p:cNvPr id="1026" name="Rectangle 2"/>
          <p:cNvSpPr>
            <a:spLocks noGrp="1" noChangeArrowheads="1"/>
          </p:cNvSpPr>
          <p:nvPr>
            <p:ph type="title"/>
          </p:nvPr>
        </p:nvSpPr>
        <p:spPr bwMode="black">
          <a:xfrm>
            <a:off x="228600" y="254000"/>
            <a:ext cx="8382000" cy="7159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rtl="0" eaLnBrk="1" fontAlgn="base" hangingPunct="1">
        <a:spcBef>
          <a:spcPct val="0"/>
        </a:spcBef>
        <a:spcAft>
          <a:spcPct val="0"/>
        </a:spcAft>
        <a:defRPr sz="3200" b="1">
          <a:solidFill>
            <a:schemeClr val="tx2"/>
          </a:solidFill>
          <a:latin typeface="+mj-lt"/>
          <a:ea typeface="+mj-ea"/>
          <a:cs typeface="+mj-cs"/>
        </a:defRPr>
      </a:lvl1pPr>
      <a:lvl2pPr algn="l" rtl="0" eaLnBrk="1" fontAlgn="base" hangingPunct="1">
        <a:spcBef>
          <a:spcPct val="0"/>
        </a:spcBef>
        <a:spcAft>
          <a:spcPct val="0"/>
        </a:spcAft>
        <a:defRPr sz="3200" b="1">
          <a:solidFill>
            <a:schemeClr val="tx2"/>
          </a:solidFill>
          <a:latin typeface="Verdana" pitchFamily="34" charset="0"/>
        </a:defRPr>
      </a:lvl2pPr>
      <a:lvl3pPr algn="l" rtl="0" eaLnBrk="1" fontAlgn="base" hangingPunct="1">
        <a:spcBef>
          <a:spcPct val="0"/>
        </a:spcBef>
        <a:spcAft>
          <a:spcPct val="0"/>
        </a:spcAft>
        <a:defRPr sz="3200" b="1">
          <a:solidFill>
            <a:schemeClr val="tx2"/>
          </a:solidFill>
          <a:latin typeface="Verdana" pitchFamily="34" charset="0"/>
        </a:defRPr>
      </a:lvl3pPr>
      <a:lvl4pPr algn="l" rtl="0" eaLnBrk="1" fontAlgn="base" hangingPunct="1">
        <a:spcBef>
          <a:spcPct val="0"/>
        </a:spcBef>
        <a:spcAft>
          <a:spcPct val="0"/>
        </a:spcAft>
        <a:defRPr sz="3200" b="1">
          <a:solidFill>
            <a:schemeClr val="tx2"/>
          </a:solidFill>
          <a:latin typeface="Verdana" pitchFamily="34" charset="0"/>
        </a:defRPr>
      </a:lvl4pPr>
      <a:lvl5pPr algn="l" rtl="0" eaLnBrk="1" fontAlgn="base" hangingPunct="1">
        <a:spcBef>
          <a:spcPct val="0"/>
        </a:spcBef>
        <a:spcAft>
          <a:spcPct val="0"/>
        </a:spcAft>
        <a:defRPr sz="3200" b="1">
          <a:solidFill>
            <a:schemeClr val="tx2"/>
          </a:solidFill>
          <a:latin typeface="Verdana" pitchFamily="34" charset="0"/>
        </a:defRPr>
      </a:lvl5pPr>
      <a:lvl6pPr marL="457200" algn="l" rtl="0" eaLnBrk="1" fontAlgn="base" hangingPunct="1">
        <a:spcBef>
          <a:spcPct val="0"/>
        </a:spcBef>
        <a:spcAft>
          <a:spcPct val="0"/>
        </a:spcAft>
        <a:defRPr sz="3200" b="1">
          <a:solidFill>
            <a:schemeClr val="tx2"/>
          </a:solidFill>
          <a:latin typeface="Verdana" pitchFamily="34" charset="0"/>
        </a:defRPr>
      </a:lvl6pPr>
      <a:lvl7pPr marL="914400" algn="l" rtl="0" eaLnBrk="1" fontAlgn="base" hangingPunct="1">
        <a:spcBef>
          <a:spcPct val="0"/>
        </a:spcBef>
        <a:spcAft>
          <a:spcPct val="0"/>
        </a:spcAft>
        <a:defRPr sz="3200" b="1">
          <a:solidFill>
            <a:schemeClr val="tx2"/>
          </a:solidFill>
          <a:latin typeface="Verdana" pitchFamily="34" charset="0"/>
        </a:defRPr>
      </a:lvl7pPr>
      <a:lvl8pPr marL="1371600" algn="l" rtl="0" eaLnBrk="1" fontAlgn="base" hangingPunct="1">
        <a:spcBef>
          <a:spcPct val="0"/>
        </a:spcBef>
        <a:spcAft>
          <a:spcPct val="0"/>
        </a:spcAft>
        <a:defRPr sz="3200" b="1">
          <a:solidFill>
            <a:schemeClr val="tx2"/>
          </a:solidFill>
          <a:latin typeface="Verdana" pitchFamily="34" charset="0"/>
        </a:defRPr>
      </a:lvl8pPr>
      <a:lvl9pPr marL="1828800" algn="l" rtl="0" eaLnBrk="1" fontAlgn="base" hangingPunct="1">
        <a:spcBef>
          <a:spcPct val="0"/>
        </a:spcBef>
        <a:spcAft>
          <a:spcPct val="0"/>
        </a:spcAft>
        <a:defRPr sz="3200" b="1">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tx2"/>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4" name="Rectangle 16"/>
          <p:cNvSpPr>
            <a:spLocks noGrp="1" noChangeArrowheads="1"/>
          </p:cNvSpPr>
          <p:nvPr>
            <p:ph type="ctrTitle"/>
          </p:nvPr>
        </p:nvSpPr>
        <p:spPr>
          <a:xfrm>
            <a:off x="0" y="990600"/>
            <a:ext cx="9144000" cy="1143000"/>
          </a:xfrm>
        </p:spPr>
        <p:txBody>
          <a:bodyPr/>
          <a:lstStyle/>
          <a:p>
            <a:pPr algn="ctr"/>
            <a:r>
              <a:rPr lang="zh-CN" altLang="en-US" sz="4800" dirty="0" smtClean="0">
                <a:ea typeface="宋体" charset="-122"/>
              </a:rPr>
              <a:t>基于互联网的我国政府部门</a:t>
            </a:r>
            <a:r>
              <a:rPr lang="en-US" altLang="zh-CN" sz="4800" dirty="0" smtClean="0">
                <a:ea typeface="宋体" charset="-122"/>
              </a:rPr>
              <a:t/>
            </a:r>
            <a:br>
              <a:rPr lang="en-US" altLang="zh-CN" sz="4800" dirty="0" smtClean="0">
                <a:ea typeface="宋体" charset="-122"/>
              </a:rPr>
            </a:br>
            <a:r>
              <a:rPr lang="zh-CN" altLang="en-US" sz="4800" dirty="0" smtClean="0">
                <a:ea typeface="宋体" charset="-122"/>
              </a:rPr>
              <a:t>提供的房地产信息服务</a:t>
            </a:r>
            <a:endParaRPr lang="en-US" altLang="zh-CN" sz="4800" dirty="0">
              <a:ea typeface="宋体" charset="-122"/>
            </a:endParaRPr>
          </a:p>
        </p:txBody>
      </p:sp>
      <p:sp>
        <p:nvSpPr>
          <p:cNvPr id="4" name="TextBox 3"/>
          <p:cNvSpPr txBox="1"/>
          <p:nvPr/>
        </p:nvSpPr>
        <p:spPr>
          <a:xfrm>
            <a:off x="6000760" y="2786058"/>
            <a:ext cx="3143240" cy="2308324"/>
          </a:xfrm>
          <a:prstGeom prst="rect">
            <a:avLst/>
          </a:prstGeom>
          <a:noFill/>
        </p:spPr>
        <p:txBody>
          <a:bodyPr wrap="square" rtlCol="0">
            <a:spAutoFit/>
          </a:bodyPr>
          <a:lstStyle/>
          <a:p>
            <a:pPr algn="just"/>
            <a:r>
              <a:rPr lang="zh-CN" altLang="en-US" sz="2400" b="1" dirty="0" smtClean="0">
                <a:latin typeface="宋体" pitchFamily="2" charset="-122"/>
                <a:ea typeface="宋体" pitchFamily="2" charset="-122"/>
              </a:rPr>
              <a:t>第</a:t>
            </a:r>
            <a:r>
              <a:rPr lang="en-US" altLang="zh-CN" sz="2400" b="1" dirty="0" smtClean="0">
                <a:latin typeface="宋体" pitchFamily="2" charset="-122"/>
                <a:ea typeface="宋体" pitchFamily="2" charset="-122"/>
              </a:rPr>
              <a:t>2</a:t>
            </a:r>
            <a:r>
              <a:rPr lang="zh-CN" altLang="en-US" sz="2400" b="1" dirty="0" smtClean="0">
                <a:latin typeface="宋体" pitchFamily="2" charset="-122"/>
                <a:ea typeface="宋体" pitchFamily="2" charset="-122"/>
              </a:rPr>
              <a:t>小组成员：</a:t>
            </a:r>
            <a:endParaRPr lang="en-US" altLang="zh-CN" sz="2400" b="1" dirty="0" smtClean="0">
              <a:latin typeface="宋体" pitchFamily="2" charset="-122"/>
              <a:ea typeface="宋体" pitchFamily="2" charset="-122"/>
            </a:endParaRPr>
          </a:p>
          <a:p>
            <a:pPr algn="just"/>
            <a:r>
              <a:rPr lang="en-US" altLang="zh-CN" sz="2400" b="1" dirty="0" smtClean="0">
                <a:latin typeface="宋体" pitchFamily="2" charset="-122"/>
                <a:ea typeface="宋体" pitchFamily="2" charset="-122"/>
              </a:rPr>
              <a:t>00930005  </a:t>
            </a:r>
            <a:r>
              <a:rPr lang="zh-CN" altLang="en-US" sz="2400" b="1" dirty="0" smtClean="0">
                <a:latin typeface="宋体" pitchFamily="2" charset="-122"/>
                <a:ea typeface="宋体" pitchFamily="2" charset="-122"/>
              </a:rPr>
              <a:t>周妍  </a:t>
            </a:r>
            <a:endParaRPr lang="en-US" altLang="zh-CN" sz="2400" b="1" dirty="0" smtClean="0">
              <a:latin typeface="宋体" pitchFamily="2" charset="-122"/>
              <a:ea typeface="宋体" pitchFamily="2" charset="-122"/>
            </a:endParaRPr>
          </a:p>
          <a:p>
            <a:pPr algn="just"/>
            <a:r>
              <a:rPr lang="en-US" altLang="zh-CN" sz="2400" b="1" dirty="0" smtClean="0">
                <a:latin typeface="宋体" pitchFamily="2" charset="-122"/>
                <a:ea typeface="宋体" pitchFamily="2" charset="-122"/>
              </a:rPr>
              <a:t>00930029  </a:t>
            </a:r>
            <a:r>
              <a:rPr lang="zh-CN" altLang="en-US" sz="2400" b="1" dirty="0" smtClean="0">
                <a:latin typeface="宋体" pitchFamily="2" charset="-122"/>
                <a:ea typeface="宋体" pitchFamily="2" charset="-122"/>
              </a:rPr>
              <a:t>汪丹华</a:t>
            </a:r>
            <a:endParaRPr lang="en-US" altLang="zh-CN" sz="2400" b="1" dirty="0" smtClean="0">
              <a:latin typeface="宋体" pitchFamily="2" charset="-122"/>
              <a:ea typeface="宋体" pitchFamily="2" charset="-122"/>
            </a:endParaRPr>
          </a:p>
          <a:p>
            <a:pPr algn="just"/>
            <a:r>
              <a:rPr lang="en-US" altLang="zh-CN" sz="2400" b="1" dirty="0" smtClean="0">
                <a:latin typeface="宋体" pitchFamily="2" charset="-122"/>
                <a:ea typeface="宋体" pitchFamily="2" charset="-122"/>
              </a:rPr>
              <a:t>00930031  </a:t>
            </a:r>
            <a:r>
              <a:rPr lang="zh-CN" altLang="en-US" sz="2400" b="1" dirty="0" smtClean="0">
                <a:latin typeface="宋体" pitchFamily="2" charset="-122"/>
                <a:ea typeface="宋体" pitchFamily="2" charset="-122"/>
              </a:rPr>
              <a:t>张翔宇  </a:t>
            </a:r>
            <a:endParaRPr lang="en-US" altLang="zh-CN" sz="2400" b="1" dirty="0" smtClean="0">
              <a:latin typeface="宋体" pitchFamily="2" charset="-122"/>
              <a:ea typeface="宋体" pitchFamily="2" charset="-122"/>
            </a:endParaRPr>
          </a:p>
          <a:p>
            <a:pPr algn="just"/>
            <a:r>
              <a:rPr lang="en-US" altLang="zh-CN" sz="2400" b="1" dirty="0" smtClean="0">
                <a:latin typeface="宋体" pitchFamily="2" charset="-122"/>
                <a:ea typeface="宋体" pitchFamily="2" charset="-122"/>
              </a:rPr>
              <a:t>00946002  </a:t>
            </a:r>
            <a:r>
              <a:rPr lang="zh-CN" altLang="en-US" sz="2400" b="1" dirty="0" smtClean="0">
                <a:latin typeface="宋体" pitchFamily="2" charset="-122"/>
                <a:ea typeface="宋体" pitchFamily="2" charset="-122"/>
              </a:rPr>
              <a:t>刘垚</a:t>
            </a:r>
            <a:r>
              <a:rPr lang="zh-CN" altLang="en-US" sz="2400" b="1" dirty="0" smtClean="0">
                <a:latin typeface="宋体" pitchFamily="2" charset="-122"/>
                <a:ea typeface="宋体" pitchFamily="2" charset="-122"/>
              </a:rPr>
              <a:t>远</a:t>
            </a:r>
            <a:endParaRPr lang="en-US" altLang="zh-CN" sz="2400" b="1" dirty="0" smtClean="0">
              <a:latin typeface="宋体" pitchFamily="2" charset="-122"/>
              <a:ea typeface="宋体" pitchFamily="2" charset="-122"/>
            </a:endParaRPr>
          </a:p>
          <a:p>
            <a:pPr algn="just"/>
            <a:r>
              <a:rPr lang="en-US" altLang="zh-CN" sz="2400" b="1" dirty="0" smtClean="0">
                <a:latin typeface="宋体" pitchFamily="2" charset="-122"/>
                <a:ea typeface="宋体" pitchFamily="2" charset="-122"/>
              </a:rPr>
              <a:t>00924649  </a:t>
            </a:r>
            <a:r>
              <a:rPr lang="zh-CN" altLang="en-US" sz="2400" b="1" dirty="0" smtClean="0">
                <a:latin typeface="宋体" pitchFamily="2" charset="-122"/>
                <a:ea typeface="宋体" pitchFamily="2" charset="-122"/>
              </a:rPr>
              <a:t>杉山和正</a:t>
            </a:r>
            <a:endParaRPr lang="zh-CN" altLang="en-US" sz="2400" b="1" dirty="0">
              <a:latin typeface="宋体" pitchFamily="2" charset="-122"/>
              <a:ea typeface="宋体" pitchFamily="2" charset="-122"/>
            </a:endParaRPr>
          </a:p>
        </p:txBody>
      </p:sp>
    </p:spTree>
  </p:cSld>
  <p:clrMapOvr>
    <a:masterClrMapping/>
  </p:clrMapOvr>
  <p:transition>
    <p:dissolv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6"/>
          <p:cNvSpPr>
            <a:spLocks noChangeArrowheads="1"/>
          </p:cNvSpPr>
          <p:nvPr/>
        </p:nvSpPr>
        <p:spPr bwMode="gray">
          <a:xfrm rot="20056323">
            <a:off x="3658810" y="3380900"/>
            <a:ext cx="1172373" cy="339166"/>
          </a:xfrm>
          <a:prstGeom prst="ellipse">
            <a:avLst/>
          </a:prstGeom>
          <a:gradFill rotWithShape="1">
            <a:gsLst>
              <a:gs pos="0">
                <a:srgbClr val="5F5F5F"/>
              </a:gs>
              <a:gs pos="100000">
                <a:srgbClr val="84A5CA"/>
              </a:gs>
            </a:gsLst>
            <a:lin ang="0" scaled="1"/>
          </a:gradFill>
          <a:ln w="9525">
            <a:noFill/>
            <a:round/>
            <a:headEnd/>
            <a:tailEnd/>
          </a:ln>
          <a:effectLst/>
        </p:spPr>
        <p:txBody>
          <a:bodyPr wrap="none" anchor="ctr"/>
          <a:lstStyle/>
          <a:p>
            <a:endParaRPr lang="zh-CN" altLang="en-US"/>
          </a:p>
        </p:txBody>
      </p:sp>
      <p:sp>
        <p:nvSpPr>
          <p:cNvPr id="36" name="Oval 6"/>
          <p:cNvSpPr>
            <a:spLocks noChangeArrowheads="1"/>
          </p:cNvSpPr>
          <p:nvPr/>
        </p:nvSpPr>
        <p:spPr bwMode="gray">
          <a:xfrm rot="20056323">
            <a:off x="4087438" y="5881229"/>
            <a:ext cx="1172373" cy="339166"/>
          </a:xfrm>
          <a:prstGeom prst="ellipse">
            <a:avLst/>
          </a:prstGeom>
          <a:gradFill rotWithShape="1">
            <a:gsLst>
              <a:gs pos="0">
                <a:srgbClr val="5F5F5F"/>
              </a:gs>
              <a:gs pos="100000">
                <a:srgbClr val="84A5CA"/>
              </a:gs>
            </a:gsLst>
            <a:lin ang="0" scaled="1"/>
          </a:gradFill>
          <a:ln w="9525">
            <a:noFill/>
            <a:round/>
            <a:headEnd/>
            <a:tailEnd/>
          </a:ln>
          <a:effectLst/>
        </p:spPr>
        <p:txBody>
          <a:bodyPr wrap="none" anchor="ctr"/>
          <a:lstStyle/>
          <a:p>
            <a:endParaRPr lang="zh-CN" altLang="en-US"/>
          </a:p>
        </p:txBody>
      </p:sp>
      <p:sp>
        <p:nvSpPr>
          <p:cNvPr id="34" name="Oval 8"/>
          <p:cNvSpPr>
            <a:spLocks noChangeArrowheads="1"/>
          </p:cNvSpPr>
          <p:nvPr/>
        </p:nvSpPr>
        <p:spPr bwMode="gray">
          <a:xfrm rot="20056323">
            <a:off x="6944958" y="4381032"/>
            <a:ext cx="1172373" cy="339166"/>
          </a:xfrm>
          <a:prstGeom prst="ellipse">
            <a:avLst/>
          </a:prstGeom>
          <a:gradFill rotWithShape="1">
            <a:gsLst>
              <a:gs pos="0">
                <a:srgbClr val="5F5F5F"/>
              </a:gs>
              <a:gs pos="100000">
                <a:srgbClr val="84A5CA"/>
              </a:gs>
            </a:gsLst>
            <a:lin ang="0" scaled="1"/>
          </a:gradFill>
          <a:ln w="9525">
            <a:noFill/>
            <a:round/>
            <a:headEnd/>
            <a:tailEnd/>
          </a:ln>
          <a:effectLst/>
        </p:spPr>
        <p:txBody>
          <a:bodyPr wrap="none" anchor="ctr"/>
          <a:lstStyle/>
          <a:p>
            <a:endParaRPr lang="zh-CN" altLang="en-US"/>
          </a:p>
        </p:txBody>
      </p:sp>
      <p:sp>
        <p:nvSpPr>
          <p:cNvPr id="30" name="Oval 5"/>
          <p:cNvSpPr>
            <a:spLocks noChangeArrowheads="1"/>
          </p:cNvSpPr>
          <p:nvPr/>
        </p:nvSpPr>
        <p:spPr bwMode="gray">
          <a:xfrm rot="20056323">
            <a:off x="1301356" y="5309725"/>
            <a:ext cx="1172373" cy="339166"/>
          </a:xfrm>
          <a:prstGeom prst="ellipse">
            <a:avLst/>
          </a:prstGeom>
          <a:gradFill rotWithShape="1">
            <a:gsLst>
              <a:gs pos="0">
                <a:srgbClr val="5F5F5F"/>
              </a:gs>
              <a:gs pos="100000">
                <a:srgbClr val="84A5CA"/>
              </a:gs>
            </a:gsLst>
            <a:lin ang="0" scaled="1"/>
          </a:gradFill>
          <a:ln w="9525">
            <a:noFill/>
            <a:round/>
            <a:headEnd/>
            <a:tailEnd/>
          </a:ln>
          <a:effectLst/>
        </p:spPr>
        <p:txBody>
          <a:bodyPr wrap="none" anchor="ctr"/>
          <a:lstStyle/>
          <a:p>
            <a:endParaRPr lang="zh-CN" altLang="en-US"/>
          </a:p>
        </p:txBody>
      </p:sp>
      <p:sp>
        <p:nvSpPr>
          <p:cNvPr id="2" name="标题 1"/>
          <p:cNvSpPr>
            <a:spLocks noGrp="1"/>
          </p:cNvSpPr>
          <p:nvPr>
            <p:ph type="title"/>
          </p:nvPr>
        </p:nvSpPr>
        <p:spPr/>
        <p:txBody>
          <a:bodyPr/>
          <a:lstStyle/>
          <a:p>
            <a:r>
              <a:rPr lang="zh-CN" altLang="en-US" sz="4000" dirty="0" smtClean="0"/>
              <a:t>要素分析</a:t>
            </a:r>
            <a:r>
              <a:rPr lang="en-US" altLang="zh-CN" sz="4000" dirty="0" smtClean="0"/>
              <a:t>——</a:t>
            </a:r>
            <a:r>
              <a:rPr lang="zh-CN" altLang="en-US" sz="4000" dirty="0" smtClean="0"/>
              <a:t>服务对象</a:t>
            </a:r>
            <a:endParaRPr lang="zh-CN" altLang="en-US" sz="4000" dirty="0"/>
          </a:p>
        </p:txBody>
      </p:sp>
      <p:grpSp>
        <p:nvGrpSpPr>
          <p:cNvPr id="3" name="Group 3"/>
          <p:cNvGrpSpPr>
            <a:grpSpLocks noGrp="1"/>
          </p:cNvGrpSpPr>
          <p:nvPr>
            <p:ph idx="1"/>
          </p:nvPr>
        </p:nvGrpSpPr>
        <p:grpSpPr bwMode="auto">
          <a:xfrm>
            <a:off x="428414" y="1643200"/>
            <a:ext cx="7688464" cy="4940865"/>
            <a:chOff x="398" y="973"/>
            <a:chExt cx="4407" cy="2797"/>
          </a:xfrm>
        </p:grpSpPr>
        <p:sp>
          <p:nvSpPr>
            <p:cNvPr id="5" name="Freeform 4"/>
            <p:cNvSpPr>
              <a:spLocks noEditPoints="1"/>
            </p:cNvSpPr>
            <p:nvPr/>
          </p:nvSpPr>
          <p:spPr bwMode="gray">
            <a:xfrm rot="-1358056">
              <a:off x="877" y="1765"/>
              <a:ext cx="3839" cy="1527"/>
            </a:xfrm>
            <a:custGeom>
              <a:avLst/>
              <a:gdLst/>
              <a:ahLst/>
              <a:cxnLst>
                <a:cxn ang="0">
                  <a:pos x="1692" y="12"/>
                </a:cxn>
                <a:cxn ang="0">
                  <a:pos x="1234" y="74"/>
                </a:cxn>
                <a:cxn ang="0">
                  <a:pos x="828" y="182"/>
                </a:cxn>
                <a:cxn ang="0">
                  <a:pos x="486" y="330"/>
                </a:cxn>
                <a:cxn ang="0">
                  <a:pos x="226" y="510"/>
                </a:cxn>
                <a:cxn ang="0">
                  <a:pos x="58" y="718"/>
                </a:cxn>
                <a:cxn ang="0">
                  <a:pos x="0" y="944"/>
                </a:cxn>
                <a:cxn ang="0">
                  <a:pos x="58" y="1170"/>
                </a:cxn>
                <a:cxn ang="0">
                  <a:pos x="226" y="1378"/>
                </a:cxn>
                <a:cxn ang="0">
                  <a:pos x="486" y="1558"/>
                </a:cxn>
                <a:cxn ang="0">
                  <a:pos x="828" y="1706"/>
                </a:cxn>
                <a:cxn ang="0">
                  <a:pos x="1234" y="1814"/>
                </a:cxn>
                <a:cxn ang="0">
                  <a:pos x="1692" y="1876"/>
                </a:cxn>
                <a:cxn ang="0">
                  <a:pos x="2186" y="1884"/>
                </a:cxn>
                <a:cxn ang="0">
                  <a:pos x="2658" y="1840"/>
                </a:cxn>
                <a:cxn ang="0">
                  <a:pos x="3084" y="1746"/>
                </a:cxn>
                <a:cxn ang="0">
                  <a:pos x="3448" y="1612"/>
                </a:cxn>
                <a:cxn ang="0">
                  <a:pos x="3738" y="1442"/>
                </a:cxn>
                <a:cxn ang="0">
                  <a:pos x="3938" y="1242"/>
                </a:cxn>
                <a:cxn ang="0">
                  <a:pos x="4034" y="1022"/>
                </a:cxn>
                <a:cxn ang="0">
                  <a:pos x="4014" y="790"/>
                </a:cxn>
                <a:cxn ang="0">
                  <a:pos x="3882" y="576"/>
                </a:cxn>
                <a:cxn ang="0">
                  <a:pos x="3650" y="386"/>
                </a:cxn>
                <a:cxn ang="0">
                  <a:pos x="3334" y="228"/>
                </a:cxn>
                <a:cxn ang="0">
                  <a:pos x="2948" y="106"/>
                </a:cxn>
                <a:cxn ang="0">
                  <a:pos x="2506" y="28"/>
                </a:cxn>
                <a:cxn ang="0">
                  <a:pos x="2020" y="0"/>
                </a:cxn>
                <a:cxn ang="0">
                  <a:pos x="1606" y="1736"/>
                </a:cxn>
                <a:cxn ang="0">
                  <a:pos x="1164" y="1678"/>
                </a:cxn>
                <a:cxn ang="0">
                  <a:pos x="776" y="1576"/>
                </a:cxn>
                <a:cxn ang="0">
                  <a:pos x="458" y="1436"/>
                </a:cxn>
                <a:cxn ang="0">
                  <a:pos x="224" y="1266"/>
                </a:cxn>
                <a:cxn ang="0">
                  <a:pos x="88" y="1074"/>
                </a:cxn>
                <a:cxn ang="0">
                  <a:pos x="68" y="864"/>
                </a:cxn>
                <a:cxn ang="0">
                  <a:pos x="166" y="664"/>
                </a:cxn>
                <a:cxn ang="0">
                  <a:pos x="370" y="486"/>
                </a:cxn>
                <a:cxn ang="0">
                  <a:pos x="662" y="336"/>
                </a:cxn>
                <a:cxn ang="0">
                  <a:pos x="1028" y="222"/>
                </a:cxn>
                <a:cxn ang="0">
                  <a:pos x="1454" y="148"/>
                </a:cxn>
                <a:cxn ang="0">
                  <a:pos x="1922" y="120"/>
                </a:cxn>
                <a:cxn ang="0">
                  <a:pos x="2392" y="148"/>
                </a:cxn>
                <a:cxn ang="0">
                  <a:pos x="2818" y="222"/>
                </a:cxn>
                <a:cxn ang="0">
                  <a:pos x="3184" y="336"/>
                </a:cxn>
                <a:cxn ang="0">
                  <a:pos x="3476" y="486"/>
                </a:cxn>
                <a:cxn ang="0">
                  <a:pos x="3680" y="664"/>
                </a:cxn>
                <a:cxn ang="0">
                  <a:pos x="3778" y="864"/>
                </a:cxn>
                <a:cxn ang="0">
                  <a:pos x="3758" y="1074"/>
                </a:cxn>
                <a:cxn ang="0">
                  <a:pos x="3622" y="1266"/>
                </a:cxn>
                <a:cxn ang="0">
                  <a:pos x="3388" y="1436"/>
                </a:cxn>
                <a:cxn ang="0">
                  <a:pos x="3070" y="1576"/>
                </a:cxn>
                <a:cxn ang="0">
                  <a:pos x="2682" y="1678"/>
                </a:cxn>
                <a:cxn ang="0">
                  <a:pos x="2240" y="1736"/>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bg2">
                    <a:gamma/>
                    <a:tint val="30196"/>
                    <a:invGamma/>
                    <a:alpha val="36000"/>
                  </a:schemeClr>
                </a:gs>
                <a:gs pos="100000">
                  <a:schemeClr val="bg2"/>
                </a:gs>
              </a:gsLst>
              <a:lin ang="0" scaled="1"/>
            </a:gradFill>
            <a:ln w="0">
              <a:noFill/>
              <a:prstDash val="solid"/>
              <a:round/>
              <a:headEnd/>
              <a:tailEnd/>
            </a:ln>
          </p:spPr>
          <p:txBody>
            <a:bodyPr/>
            <a:lstStyle/>
            <a:p>
              <a:endParaRPr lang="zh-CN" altLang="en-US"/>
            </a:p>
          </p:txBody>
        </p:sp>
        <p:sp>
          <p:nvSpPr>
            <p:cNvPr id="6" name="Oval 5"/>
            <p:cNvSpPr>
              <a:spLocks noChangeArrowheads="1"/>
            </p:cNvSpPr>
            <p:nvPr/>
          </p:nvSpPr>
          <p:spPr bwMode="gray">
            <a:xfrm rot="20056323">
              <a:off x="3151" y="1714"/>
              <a:ext cx="672" cy="192"/>
            </a:xfrm>
            <a:prstGeom prst="ellipse">
              <a:avLst/>
            </a:prstGeom>
            <a:gradFill rotWithShape="1">
              <a:gsLst>
                <a:gs pos="0">
                  <a:srgbClr val="5F5F5F"/>
                </a:gs>
                <a:gs pos="100000">
                  <a:srgbClr val="84A5CA"/>
                </a:gs>
              </a:gsLst>
              <a:lin ang="0" scaled="1"/>
            </a:gradFill>
            <a:ln w="9525">
              <a:noFill/>
              <a:round/>
              <a:headEnd/>
              <a:tailEnd/>
            </a:ln>
            <a:effectLst/>
          </p:spPr>
          <p:txBody>
            <a:bodyPr wrap="none" anchor="ctr"/>
            <a:lstStyle/>
            <a:p>
              <a:endParaRPr lang="zh-CN" altLang="en-US"/>
            </a:p>
          </p:txBody>
        </p:sp>
        <p:sp>
          <p:nvSpPr>
            <p:cNvPr id="7" name="Oval 6"/>
            <p:cNvSpPr>
              <a:spLocks noChangeArrowheads="1"/>
            </p:cNvSpPr>
            <p:nvPr/>
          </p:nvSpPr>
          <p:spPr bwMode="gray">
            <a:xfrm rot="20056323">
              <a:off x="4133" y="1754"/>
              <a:ext cx="672" cy="192"/>
            </a:xfrm>
            <a:prstGeom prst="ellipse">
              <a:avLst/>
            </a:prstGeom>
            <a:gradFill rotWithShape="1">
              <a:gsLst>
                <a:gs pos="0">
                  <a:srgbClr val="5F5F5F"/>
                </a:gs>
                <a:gs pos="100000">
                  <a:srgbClr val="84A5CA"/>
                </a:gs>
              </a:gsLst>
              <a:lin ang="0" scaled="1"/>
            </a:gradFill>
            <a:ln w="9525">
              <a:noFill/>
              <a:round/>
              <a:headEnd/>
              <a:tailEnd/>
            </a:ln>
            <a:effectLst/>
          </p:spPr>
          <p:txBody>
            <a:bodyPr wrap="none" anchor="ctr"/>
            <a:lstStyle/>
            <a:p>
              <a:endParaRPr lang="zh-CN" altLang="en-US"/>
            </a:p>
          </p:txBody>
        </p:sp>
        <p:sp>
          <p:nvSpPr>
            <p:cNvPr id="8" name="Oval 7"/>
            <p:cNvSpPr>
              <a:spLocks noChangeArrowheads="1"/>
            </p:cNvSpPr>
            <p:nvPr/>
          </p:nvSpPr>
          <p:spPr bwMode="gray">
            <a:xfrm rot="20056323">
              <a:off x="1554" y="3493"/>
              <a:ext cx="672" cy="192"/>
            </a:xfrm>
            <a:prstGeom prst="ellipse">
              <a:avLst/>
            </a:prstGeom>
            <a:gradFill rotWithShape="1">
              <a:gsLst>
                <a:gs pos="0">
                  <a:srgbClr val="5F5F5F"/>
                </a:gs>
                <a:gs pos="100000">
                  <a:srgbClr val="84A5CA"/>
                </a:gs>
              </a:gsLst>
              <a:lin ang="0" scaled="1"/>
            </a:gradFill>
            <a:ln w="9525">
              <a:noFill/>
              <a:round/>
              <a:headEnd/>
              <a:tailEnd/>
            </a:ln>
            <a:effectLst/>
          </p:spPr>
          <p:txBody>
            <a:bodyPr wrap="none" anchor="ctr"/>
            <a:lstStyle/>
            <a:p>
              <a:endParaRPr lang="zh-CN" altLang="en-US"/>
            </a:p>
          </p:txBody>
        </p:sp>
        <p:sp>
          <p:nvSpPr>
            <p:cNvPr id="9" name="Oval 8"/>
            <p:cNvSpPr>
              <a:spLocks noChangeArrowheads="1"/>
            </p:cNvSpPr>
            <p:nvPr/>
          </p:nvSpPr>
          <p:spPr bwMode="gray">
            <a:xfrm rot="20056323">
              <a:off x="3437" y="3089"/>
              <a:ext cx="672" cy="192"/>
            </a:xfrm>
            <a:prstGeom prst="ellipse">
              <a:avLst/>
            </a:prstGeom>
            <a:gradFill rotWithShape="1">
              <a:gsLst>
                <a:gs pos="0">
                  <a:srgbClr val="5F5F5F"/>
                </a:gs>
                <a:gs pos="100000">
                  <a:srgbClr val="84A5CA"/>
                </a:gs>
              </a:gsLst>
              <a:lin ang="0" scaled="1"/>
            </a:gradFill>
            <a:ln w="9525">
              <a:noFill/>
              <a:round/>
              <a:headEnd/>
              <a:tailEnd/>
            </a:ln>
            <a:effectLst/>
          </p:spPr>
          <p:txBody>
            <a:bodyPr wrap="none" anchor="ctr"/>
            <a:lstStyle/>
            <a:p>
              <a:endParaRPr lang="zh-CN" altLang="en-US"/>
            </a:p>
          </p:txBody>
        </p:sp>
        <p:sp>
          <p:nvSpPr>
            <p:cNvPr id="10" name="Oval 9"/>
            <p:cNvSpPr>
              <a:spLocks noChangeArrowheads="1"/>
            </p:cNvSpPr>
            <p:nvPr/>
          </p:nvSpPr>
          <p:spPr bwMode="gray">
            <a:xfrm rot="20056323">
              <a:off x="1472" y="2442"/>
              <a:ext cx="672" cy="192"/>
            </a:xfrm>
            <a:prstGeom prst="ellipse">
              <a:avLst/>
            </a:prstGeom>
            <a:gradFill rotWithShape="1">
              <a:gsLst>
                <a:gs pos="0">
                  <a:srgbClr val="5F5F5F"/>
                </a:gs>
                <a:gs pos="100000">
                  <a:srgbClr val="84A5CA"/>
                </a:gs>
              </a:gsLst>
              <a:lin ang="0" scaled="1"/>
            </a:gradFill>
            <a:ln w="9525">
              <a:noFill/>
              <a:round/>
              <a:headEnd/>
              <a:tailEnd/>
            </a:ln>
            <a:effectLst/>
          </p:spPr>
          <p:txBody>
            <a:bodyPr wrap="none" anchor="ctr"/>
            <a:lstStyle/>
            <a:p>
              <a:endParaRPr lang="zh-CN" altLang="en-US"/>
            </a:p>
          </p:txBody>
        </p:sp>
        <p:sp>
          <p:nvSpPr>
            <p:cNvPr id="11" name="Oval 10"/>
            <p:cNvSpPr>
              <a:spLocks noChangeArrowheads="1"/>
            </p:cNvSpPr>
            <p:nvPr/>
          </p:nvSpPr>
          <p:spPr bwMode="gray">
            <a:xfrm>
              <a:off x="2855" y="1256"/>
              <a:ext cx="720" cy="694"/>
            </a:xfrm>
            <a:prstGeom prst="ellipse">
              <a:avLst/>
            </a:prstGeom>
            <a:gradFill rotWithShape="1">
              <a:gsLst>
                <a:gs pos="0">
                  <a:schemeClr val="hlink"/>
                </a:gs>
                <a:gs pos="100000">
                  <a:schemeClr val="hlink">
                    <a:gamma/>
                    <a:shade val="34510"/>
                    <a:invGamma/>
                  </a:schemeClr>
                </a:gs>
              </a:gsLst>
              <a:path path="shape">
                <a:fillToRect l="50000" t="50000" r="50000" b="50000"/>
              </a:path>
            </a:gradFill>
            <a:ln w="9525">
              <a:noFill/>
              <a:round/>
              <a:headEnd/>
              <a:tailEnd/>
            </a:ln>
            <a:effectLst/>
          </p:spPr>
          <p:txBody>
            <a:bodyPr wrap="none" anchor="ctr"/>
            <a:lstStyle/>
            <a:p>
              <a:pPr algn="ctr"/>
              <a:endParaRPr lang="zh-CN" altLang="zh-CN"/>
            </a:p>
          </p:txBody>
        </p:sp>
        <p:sp>
          <p:nvSpPr>
            <p:cNvPr id="12" name="Oval 11"/>
            <p:cNvSpPr>
              <a:spLocks noChangeArrowheads="1"/>
            </p:cNvSpPr>
            <p:nvPr/>
          </p:nvSpPr>
          <p:spPr bwMode="gray">
            <a:xfrm>
              <a:off x="1135" y="1984"/>
              <a:ext cx="719" cy="694"/>
            </a:xfrm>
            <a:prstGeom prst="ellipse">
              <a:avLst/>
            </a:prstGeom>
            <a:gradFill rotWithShape="1">
              <a:gsLst>
                <a:gs pos="0">
                  <a:schemeClr val="accent1"/>
                </a:gs>
                <a:gs pos="100000">
                  <a:schemeClr val="accent1">
                    <a:gamma/>
                    <a:shade val="31373"/>
                    <a:invGamma/>
                  </a:schemeClr>
                </a:gs>
              </a:gsLst>
              <a:path path="shape">
                <a:fillToRect l="50000" t="50000" r="50000" b="50000"/>
              </a:path>
            </a:gradFill>
            <a:ln w="9525">
              <a:noFill/>
              <a:round/>
              <a:headEnd/>
              <a:tailEnd/>
            </a:ln>
            <a:effectLst/>
          </p:spPr>
          <p:txBody>
            <a:bodyPr wrap="none" anchor="ctr"/>
            <a:lstStyle/>
            <a:p>
              <a:pPr algn="ctr"/>
              <a:endParaRPr lang="zh-CN" altLang="zh-CN"/>
            </a:p>
          </p:txBody>
        </p:sp>
        <p:sp>
          <p:nvSpPr>
            <p:cNvPr id="13" name="Oval 12"/>
            <p:cNvSpPr>
              <a:spLocks noChangeArrowheads="1"/>
            </p:cNvSpPr>
            <p:nvPr/>
          </p:nvSpPr>
          <p:spPr bwMode="gray">
            <a:xfrm>
              <a:off x="1258" y="3076"/>
              <a:ext cx="719" cy="694"/>
            </a:xfrm>
            <a:prstGeom prst="ellipse">
              <a:avLst/>
            </a:prstGeom>
            <a:gradFill rotWithShape="1">
              <a:gsLst>
                <a:gs pos="0">
                  <a:schemeClr val="accent2"/>
                </a:gs>
                <a:gs pos="100000">
                  <a:schemeClr val="accent2">
                    <a:gamma/>
                    <a:shade val="35686"/>
                    <a:invGamma/>
                  </a:schemeClr>
                </a:gs>
              </a:gsLst>
              <a:path path="shape">
                <a:fillToRect l="50000" t="50000" r="50000" b="50000"/>
              </a:path>
            </a:gradFill>
            <a:ln w="9525">
              <a:noFill/>
              <a:round/>
              <a:headEnd/>
              <a:tailEnd/>
            </a:ln>
            <a:effectLst/>
          </p:spPr>
          <p:txBody>
            <a:bodyPr wrap="none" anchor="ctr"/>
            <a:lstStyle/>
            <a:p>
              <a:pPr algn="ctr"/>
              <a:endParaRPr lang="zh-CN" altLang="zh-CN"/>
            </a:p>
          </p:txBody>
        </p:sp>
        <p:sp>
          <p:nvSpPr>
            <p:cNvPr id="14" name="Oval 13"/>
            <p:cNvSpPr>
              <a:spLocks noChangeArrowheads="1"/>
            </p:cNvSpPr>
            <p:nvPr/>
          </p:nvSpPr>
          <p:spPr bwMode="gray">
            <a:xfrm>
              <a:off x="3142" y="2631"/>
              <a:ext cx="719" cy="694"/>
            </a:xfrm>
            <a:prstGeom prst="ellipse">
              <a:avLst/>
            </a:prstGeom>
            <a:gradFill rotWithShape="1">
              <a:gsLst>
                <a:gs pos="0">
                  <a:schemeClr val="bg2"/>
                </a:gs>
                <a:gs pos="100000">
                  <a:schemeClr val="bg2">
                    <a:gamma/>
                    <a:shade val="35686"/>
                    <a:invGamma/>
                  </a:schemeClr>
                </a:gs>
              </a:gsLst>
              <a:path path="shape">
                <a:fillToRect l="50000" t="50000" r="50000" b="50000"/>
              </a:path>
            </a:gradFill>
            <a:ln w="9525">
              <a:noFill/>
              <a:round/>
              <a:headEnd/>
              <a:tailEnd/>
            </a:ln>
            <a:effectLst/>
          </p:spPr>
          <p:txBody>
            <a:bodyPr wrap="none" anchor="ctr"/>
            <a:lstStyle/>
            <a:p>
              <a:pPr algn="ctr"/>
              <a:endParaRPr lang="zh-CN" altLang="zh-CN"/>
            </a:p>
          </p:txBody>
        </p:sp>
        <p:sp>
          <p:nvSpPr>
            <p:cNvPr id="15" name="Oval 14"/>
            <p:cNvSpPr>
              <a:spLocks noChangeArrowheads="1"/>
            </p:cNvSpPr>
            <p:nvPr/>
          </p:nvSpPr>
          <p:spPr bwMode="gray">
            <a:xfrm>
              <a:off x="3838" y="1296"/>
              <a:ext cx="680" cy="695"/>
            </a:xfrm>
            <a:prstGeom prst="ellipse">
              <a:avLst/>
            </a:prstGeom>
            <a:gradFill rotWithShape="1">
              <a:gsLst>
                <a:gs pos="0">
                  <a:schemeClr val="folHlink"/>
                </a:gs>
                <a:gs pos="100000">
                  <a:schemeClr val="folHlink">
                    <a:gamma/>
                    <a:shade val="34510"/>
                    <a:invGamma/>
                  </a:schemeClr>
                </a:gs>
              </a:gsLst>
              <a:path path="shape">
                <a:fillToRect l="50000" t="50000" r="50000" b="50000"/>
              </a:path>
            </a:gradFill>
            <a:ln w="9525">
              <a:noFill/>
              <a:round/>
              <a:headEnd/>
              <a:tailEnd/>
            </a:ln>
            <a:effectLst/>
          </p:spPr>
          <p:txBody>
            <a:bodyPr wrap="none" anchor="ctr"/>
            <a:lstStyle/>
            <a:p>
              <a:pPr algn="ctr"/>
              <a:endParaRPr lang="zh-CN" altLang="zh-CN" b="1"/>
            </a:p>
          </p:txBody>
        </p:sp>
        <p:sp>
          <p:nvSpPr>
            <p:cNvPr id="16" name="Text Box 15"/>
            <p:cNvSpPr txBox="1">
              <a:spLocks noChangeArrowheads="1"/>
            </p:cNvSpPr>
            <p:nvPr/>
          </p:nvSpPr>
          <p:spPr bwMode="gray">
            <a:xfrm>
              <a:off x="1217" y="2186"/>
              <a:ext cx="580" cy="331"/>
            </a:xfrm>
            <a:prstGeom prst="rect">
              <a:avLst/>
            </a:prstGeom>
            <a:noFill/>
            <a:ln w="9525">
              <a:noFill/>
              <a:miter lim="800000"/>
              <a:headEnd/>
              <a:tailEnd/>
            </a:ln>
            <a:effectLst/>
          </p:spPr>
          <p:txBody>
            <a:bodyPr wrap="none">
              <a:spAutoFit/>
            </a:bodyPr>
            <a:lstStyle/>
            <a:p>
              <a:pPr algn="ctr" eaLnBrk="0" hangingPunct="0"/>
              <a:r>
                <a:rPr lang="zh-CN" altLang="en-US" sz="1600" b="1" dirty="0" smtClean="0">
                  <a:solidFill>
                    <a:schemeClr val="bg1"/>
                  </a:solidFill>
                </a:rPr>
                <a:t>行业发展</a:t>
              </a:r>
              <a:endParaRPr lang="en-US" altLang="zh-CN" sz="1600" b="1" dirty="0" smtClean="0">
                <a:solidFill>
                  <a:schemeClr val="bg1"/>
                </a:solidFill>
              </a:endParaRPr>
            </a:p>
            <a:p>
              <a:pPr algn="ctr" eaLnBrk="0" hangingPunct="0"/>
              <a:r>
                <a:rPr lang="zh-CN" altLang="en-US" sz="1600" b="1" dirty="0" smtClean="0">
                  <a:solidFill>
                    <a:schemeClr val="bg1"/>
                  </a:solidFill>
                </a:rPr>
                <a:t>信息</a:t>
              </a:r>
              <a:endParaRPr lang="en-US" altLang="zh-CN" sz="1600" b="1" dirty="0">
                <a:solidFill>
                  <a:schemeClr val="bg1"/>
                </a:solidFill>
                <a:latin typeface="Verdana" pitchFamily="34" charset="0"/>
                <a:ea typeface="宋体" charset="-122"/>
              </a:endParaRPr>
            </a:p>
          </p:txBody>
        </p:sp>
        <p:sp>
          <p:nvSpPr>
            <p:cNvPr id="17" name="Text Box 16"/>
            <p:cNvSpPr txBox="1">
              <a:spLocks noChangeArrowheads="1"/>
            </p:cNvSpPr>
            <p:nvPr/>
          </p:nvSpPr>
          <p:spPr bwMode="gray">
            <a:xfrm>
              <a:off x="2937" y="1418"/>
              <a:ext cx="576" cy="331"/>
            </a:xfrm>
            <a:prstGeom prst="rect">
              <a:avLst/>
            </a:prstGeom>
            <a:noFill/>
            <a:ln w="9525">
              <a:noFill/>
              <a:miter lim="800000"/>
              <a:headEnd/>
              <a:tailEnd/>
            </a:ln>
            <a:effectLst/>
          </p:spPr>
          <p:txBody>
            <a:bodyPr wrap="none">
              <a:spAutoFit/>
            </a:bodyPr>
            <a:lstStyle/>
            <a:p>
              <a:pPr eaLnBrk="0" hangingPunct="0"/>
              <a:r>
                <a:rPr lang="zh-CN" altLang="en-US" sz="1600" b="1" dirty="0" smtClean="0">
                  <a:solidFill>
                    <a:schemeClr val="bg1"/>
                  </a:solidFill>
                </a:rPr>
                <a:t>宏观经济</a:t>
              </a:r>
              <a:endParaRPr lang="en-US" altLang="zh-CN" sz="1600" b="1" dirty="0" smtClean="0">
                <a:solidFill>
                  <a:schemeClr val="bg1"/>
                </a:solidFill>
              </a:endParaRPr>
            </a:p>
            <a:p>
              <a:pPr eaLnBrk="0" hangingPunct="0"/>
              <a:r>
                <a:rPr lang="zh-CN" altLang="en-US" sz="1600" b="1" dirty="0" smtClean="0">
                  <a:solidFill>
                    <a:schemeClr val="bg1"/>
                  </a:solidFill>
                </a:rPr>
                <a:t>环境信息</a:t>
              </a:r>
              <a:endParaRPr lang="en-US" altLang="zh-CN" sz="1600" b="1" dirty="0">
                <a:solidFill>
                  <a:schemeClr val="bg1"/>
                </a:solidFill>
                <a:latin typeface="Verdana" pitchFamily="34" charset="0"/>
                <a:ea typeface="宋体" charset="-122"/>
              </a:endParaRPr>
            </a:p>
          </p:txBody>
        </p:sp>
        <p:sp>
          <p:nvSpPr>
            <p:cNvPr id="18" name="Text Box 17"/>
            <p:cNvSpPr txBox="1">
              <a:spLocks noChangeArrowheads="1"/>
            </p:cNvSpPr>
            <p:nvPr/>
          </p:nvSpPr>
          <p:spPr bwMode="gray">
            <a:xfrm>
              <a:off x="3879" y="1498"/>
              <a:ext cx="576" cy="331"/>
            </a:xfrm>
            <a:prstGeom prst="rect">
              <a:avLst/>
            </a:prstGeom>
            <a:noFill/>
            <a:ln w="9525">
              <a:noFill/>
              <a:miter lim="800000"/>
              <a:headEnd/>
              <a:tailEnd/>
            </a:ln>
            <a:effectLst/>
          </p:spPr>
          <p:txBody>
            <a:bodyPr wrap="none">
              <a:spAutoFit/>
            </a:bodyPr>
            <a:lstStyle/>
            <a:p>
              <a:pPr eaLnBrk="0" hangingPunct="0"/>
              <a:r>
                <a:rPr lang="zh-CN" altLang="en-US" sz="1600" b="1" dirty="0" smtClean="0">
                  <a:solidFill>
                    <a:schemeClr val="bg1"/>
                  </a:solidFill>
                </a:rPr>
                <a:t>宏观政策</a:t>
              </a:r>
              <a:endParaRPr lang="en-US" altLang="zh-CN" sz="1600" b="1" dirty="0" smtClean="0">
                <a:solidFill>
                  <a:schemeClr val="bg1"/>
                </a:solidFill>
              </a:endParaRPr>
            </a:p>
            <a:p>
              <a:pPr eaLnBrk="0" hangingPunct="0"/>
              <a:r>
                <a:rPr lang="zh-CN" altLang="en-US" sz="1600" b="1" dirty="0" smtClean="0">
                  <a:solidFill>
                    <a:schemeClr val="bg1"/>
                  </a:solidFill>
                </a:rPr>
                <a:t>法律信息</a:t>
              </a:r>
              <a:endParaRPr lang="en-US" altLang="zh-CN" sz="1600" b="1" dirty="0">
                <a:solidFill>
                  <a:schemeClr val="bg1"/>
                </a:solidFill>
                <a:latin typeface="Verdana" pitchFamily="34" charset="0"/>
                <a:ea typeface="宋体" charset="-122"/>
              </a:endParaRPr>
            </a:p>
          </p:txBody>
        </p:sp>
        <p:sp>
          <p:nvSpPr>
            <p:cNvPr id="19" name="Text Box 18"/>
            <p:cNvSpPr txBox="1">
              <a:spLocks noChangeArrowheads="1"/>
            </p:cNvSpPr>
            <p:nvPr/>
          </p:nvSpPr>
          <p:spPr bwMode="gray">
            <a:xfrm>
              <a:off x="3224" y="2792"/>
              <a:ext cx="580" cy="331"/>
            </a:xfrm>
            <a:prstGeom prst="rect">
              <a:avLst/>
            </a:prstGeom>
            <a:noFill/>
            <a:ln w="9525">
              <a:noFill/>
              <a:miter lim="800000"/>
              <a:headEnd/>
              <a:tailEnd/>
            </a:ln>
            <a:effectLst/>
          </p:spPr>
          <p:txBody>
            <a:bodyPr wrap="none">
              <a:spAutoFit/>
            </a:bodyPr>
            <a:lstStyle/>
            <a:p>
              <a:pPr eaLnBrk="0" hangingPunct="0"/>
              <a:r>
                <a:rPr lang="zh-CN" altLang="en-US" sz="1600" b="1" dirty="0" smtClean="0">
                  <a:solidFill>
                    <a:schemeClr val="bg1"/>
                  </a:solidFill>
                </a:rPr>
                <a:t>自然地理</a:t>
              </a:r>
              <a:endParaRPr lang="en-US" altLang="zh-CN" sz="1600" b="1" dirty="0" smtClean="0">
                <a:solidFill>
                  <a:schemeClr val="bg1"/>
                </a:solidFill>
              </a:endParaRPr>
            </a:p>
            <a:p>
              <a:pPr eaLnBrk="0" hangingPunct="0"/>
              <a:r>
                <a:rPr lang="zh-CN" altLang="en-US" sz="1600" b="1" dirty="0" smtClean="0">
                  <a:solidFill>
                    <a:schemeClr val="bg1"/>
                  </a:solidFill>
                </a:rPr>
                <a:t>环境信息</a:t>
              </a:r>
              <a:endParaRPr lang="en-US" altLang="zh-CN" sz="1600" b="1" dirty="0">
                <a:solidFill>
                  <a:schemeClr val="bg1"/>
                </a:solidFill>
                <a:latin typeface="Verdana" pitchFamily="34" charset="0"/>
                <a:ea typeface="宋体" charset="-122"/>
              </a:endParaRPr>
            </a:p>
          </p:txBody>
        </p:sp>
        <p:sp>
          <p:nvSpPr>
            <p:cNvPr id="20" name="Text Box 19"/>
            <p:cNvSpPr txBox="1">
              <a:spLocks noChangeArrowheads="1"/>
            </p:cNvSpPr>
            <p:nvPr/>
          </p:nvSpPr>
          <p:spPr bwMode="gray">
            <a:xfrm>
              <a:off x="1340" y="3278"/>
              <a:ext cx="580" cy="331"/>
            </a:xfrm>
            <a:prstGeom prst="rect">
              <a:avLst/>
            </a:prstGeom>
            <a:noFill/>
            <a:ln w="9525">
              <a:noFill/>
              <a:miter lim="800000"/>
              <a:headEnd/>
              <a:tailEnd/>
            </a:ln>
            <a:effectLst/>
          </p:spPr>
          <p:txBody>
            <a:bodyPr wrap="none">
              <a:spAutoFit/>
            </a:bodyPr>
            <a:lstStyle/>
            <a:p>
              <a:pPr algn="ctr" eaLnBrk="0" hangingPunct="0"/>
              <a:r>
                <a:rPr lang="zh-CN" altLang="en-US" sz="1600" b="1" dirty="0" smtClean="0">
                  <a:solidFill>
                    <a:schemeClr val="bg1"/>
                  </a:solidFill>
                </a:rPr>
                <a:t>区域</a:t>
              </a:r>
              <a:endParaRPr lang="en-US" altLang="zh-CN" sz="1600" b="1" dirty="0" smtClean="0">
                <a:solidFill>
                  <a:schemeClr val="bg1"/>
                </a:solidFill>
              </a:endParaRPr>
            </a:p>
            <a:p>
              <a:pPr algn="ctr" eaLnBrk="0" hangingPunct="0"/>
              <a:r>
                <a:rPr lang="zh-CN" altLang="en-US" sz="1600" b="1" dirty="0" smtClean="0">
                  <a:solidFill>
                    <a:schemeClr val="bg1"/>
                  </a:solidFill>
                </a:rPr>
                <a:t>地段条件</a:t>
              </a:r>
              <a:endParaRPr lang="en-US" altLang="zh-CN" sz="1600" b="1" dirty="0">
                <a:solidFill>
                  <a:schemeClr val="bg1"/>
                </a:solidFill>
                <a:latin typeface="Verdana" pitchFamily="34" charset="0"/>
                <a:ea typeface="宋体" charset="-122"/>
              </a:endParaRPr>
            </a:p>
          </p:txBody>
        </p:sp>
        <p:sp>
          <p:nvSpPr>
            <p:cNvPr id="21" name="Text Box 20"/>
            <p:cNvSpPr txBox="1">
              <a:spLocks noChangeArrowheads="1"/>
            </p:cNvSpPr>
            <p:nvPr/>
          </p:nvSpPr>
          <p:spPr bwMode="gray">
            <a:xfrm>
              <a:off x="1995" y="2304"/>
              <a:ext cx="1617" cy="714"/>
            </a:xfrm>
            <a:prstGeom prst="rect">
              <a:avLst/>
            </a:prstGeom>
            <a:noFill/>
            <a:ln w="9525">
              <a:noFill/>
              <a:miter lim="800000"/>
              <a:headEnd/>
              <a:tailEnd/>
            </a:ln>
            <a:effectLst/>
          </p:spPr>
          <p:txBody>
            <a:bodyPr wrap="square">
              <a:spAutoFit/>
            </a:bodyPr>
            <a:lstStyle/>
            <a:p>
              <a:pPr algn="ctr" eaLnBrk="0" hangingPunct="0"/>
              <a:r>
                <a:rPr lang="zh-CN" altLang="en-US" sz="2400" b="1" dirty="0" smtClean="0">
                  <a:ea typeface="宋体" charset="-122"/>
                </a:rPr>
                <a:t>房地产开发企业</a:t>
              </a:r>
              <a:endParaRPr lang="en-US" altLang="zh-CN" sz="2400" b="1" dirty="0" smtClean="0">
                <a:ea typeface="宋体" charset="-122"/>
              </a:endParaRPr>
            </a:p>
            <a:p>
              <a:pPr algn="ctr" eaLnBrk="0" hangingPunct="0"/>
              <a:r>
                <a:rPr lang="zh-CN" altLang="en-US" sz="2400" b="1" dirty="0" smtClean="0">
                  <a:ea typeface="宋体" charset="-122"/>
                </a:rPr>
                <a:t>信息需求</a:t>
              </a:r>
              <a:endParaRPr lang="en-US" altLang="zh-CN" sz="2400" b="1" dirty="0" smtClean="0">
                <a:ea typeface="宋体" charset="-122"/>
              </a:endParaRPr>
            </a:p>
            <a:p>
              <a:pPr algn="ctr" eaLnBrk="0" hangingPunct="0"/>
              <a:endParaRPr lang="en-US" altLang="zh-CN" sz="2800" b="1" dirty="0">
                <a:ea typeface="宋体" charset="-122"/>
              </a:endParaRPr>
            </a:p>
          </p:txBody>
        </p:sp>
        <p:sp>
          <p:nvSpPr>
            <p:cNvPr id="22" name="Line 21"/>
            <p:cNvSpPr>
              <a:spLocks noChangeShapeType="1"/>
            </p:cNvSpPr>
            <p:nvPr/>
          </p:nvSpPr>
          <p:spPr bwMode="gray">
            <a:xfrm>
              <a:off x="1639" y="1545"/>
              <a:ext cx="1025" cy="788"/>
            </a:xfrm>
            <a:prstGeom prst="line">
              <a:avLst/>
            </a:prstGeom>
            <a:noFill/>
            <a:ln w="9525">
              <a:solidFill>
                <a:schemeClr val="tx1"/>
              </a:solidFill>
              <a:round/>
              <a:headEnd/>
              <a:tailEnd type="triangle" w="med" len="med"/>
            </a:ln>
            <a:effectLst/>
          </p:spPr>
          <p:txBody>
            <a:bodyPr wrap="none" anchor="ctr"/>
            <a:lstStyle/>
            <a:p>
              <a:endParaRPr lang="zh-CN" altLang="en-US"/>
            </a:p>
          </p:txBody>
        </p:sp>
        <p:cxnSp>
          <p:nvCxnSpPr>
            <p:cNvPr id="23" name="AutoShape 22"/>
            <p:cNvCxnSpPr>
              <a:cxnSpLocks noChangeShapeType="1"/>
            </p:cNvCxnSpPr>
            <p:nvPr/>
          </p:nvCxnSpPr>
          <p:spPr bwMode="gray">
            <a:xfrm flipH="1">
              <a:off x="559" y="1545"/>
              <a:ext cx="1087" cy="0"/>
            </a:xfrm>
            <a:prstGeom prst="straightConnector1">
              <a:avLst/>
            </a:prstGeom>
            <a:noFill/>
            <a:ln w="9525">
              <a:solidFill>
                <a:schemeClr val="tx1"/>
              </a:solidFill>
              <a:round/>
              <a:headEnd/>
              <a:tailEnd/>
            </a:ln>
            <a:effectLst/>
          </p:spPr>
        </p:cxnSp>
        <p:sp>
          <p:nvSpPr>
            <p:cNvPr id="24" name="Text Box 23"/>
            <p:cNvSpPr txBox="1">
              <a:spLocks noChangeArrowheads="1"/>
            </p:cNvSpPr>
            <p:nvPr/>
          </p:nvSpPr>
          <p:spPr bwMode="gray">
            <a:xfrm>
              <a:off x="398" y="973"/>
              <a:ext cx="4300" cy="680"/>
            </a:xfrm>
            <a:prstGeom prst="rect">
              <a:avLst/>
            </a:prstGeom>
            <a:noFill/>
            <a:ln w="9525">
              <a:noFill/>
              <a:miter lim="800000"/>
              <a:headEnd/>
              <a:tailEnd/>
            </a:ln>
            <a:effectLst/>
          </p:spPr>
          <p:txBody>
            <a:bodyPr wrap="square">
              <a:spAutoFit/>
            </a:bodyPr>
            <a:lstStyle/>
            <a:p>
              <a:pPr eaLnBrk="0" hangingPunct="0">
                <a:lnSpc>
                  <a:spcPct val="140000"/>
                </a:lnSpc>
              </a:pPr>
              <a:r>
                <a:rPr lang="zh-CN" altLang="en-US" sz="2000" b="1" dirty="0" smtClean="0">
                  <a:latin typeface="Verdana" pitchFamily="34" charset="0"/>
                  <a:ea typeface="宋体" charset="-122"/>
                </a:rPr>
                <a:t>房地产开发企业的信息需求特点：</a:t>
              </a:r>
              <a:endParaRPr lang="en-US" altLang="zh-CN" sz="2000" b="1" dirty="0" smtClean="0">
                <a:latin typeface="Verdana" pitchFamily="34" charset="0"/>
                <a:ea typeface="宋体" charset="-122"/>
              </a:endParaRPr>
            </a:p>
            <a:p>
              <a:pPr eaLnBrk="0" hangingPunct="0">
                <a:lnSpc>
                  <a:spcPct val="140000"/>
                </a:lnSpc>
              </a:pPr>
              <a:r>
                <a:rPr lang="zh-CN" altLang="en-US" sz="2000" b="1" dirty="0" smtClean="0">
                  <a:latin typeface="Verdana" pitchFamily="34" charset="0"/>
                  <a:ea typeface="宋体" charset="-122"/>
                </a:rPr>
                <a:t>综合性、地域性、及时性、准确性</a:t>
              </a:r>
              <a:endParaRPr lang="en-US" altLang="zh-CN" sz="2000" b="1" dirty="0" smtClean="0">
                <a:latin typeface="Verdana" pitchFamily="34" charset="0"/>
                <a:ea typeface="宋体" charset="-122"/>
              </a:endParaRPr>
            </a:p>
            <a:p>
              <a:pPr eaLnBrk="0" hangingPunct="0"/>
              <a:endParaRPr lang="en-US" altLang="zh-CN" sz="1600" b="1" dirty="0">
                <a:latin typeface="Verdana" pitchFamily="34" charset="0"/>
                <a:ea typeface="宋体" charset="-122"/>
              </a:endParaRPr>
            </a:p>
          </p:txBody>
        </p:sp>
      </p:grpSp>
      <p:sp>
        <p:nvSpPr>
          <p:cNvPr id="27" name="Oval 10"/>
          <p:cNvSpPr>
            <a:spLocks noChangeArrowheads="1"/>
          </p:cNvSpPr>
          <p:nvPr/>
        </p:nvSpPr>
        <p:spPr bwMode="gray">
          <a:xfrm>
            <a:off x="785786" y="4572008"/>
            <a:ext cx="1256114" cy="1225942"/>
          </a:xfrm>
          <a:prstGeom prst="ellipse">
            <a:avLst/>
          </a:prstGeom>
          <a:gradFill rotWithShape="1">
            <a:gsLst>
              <a:gs pos="0">
                <a:schemeClr val="hlink"/>
              </a:gs>
              <a:gs pos="100000">
                <a:schemeClr val="hlink">
                  <a:gamma/>
                  <a:shade val="34510"/>
                  <a:invGamma/>
                </a:schemeClr>
              </a:gs>
            </a:gsLst>
            <a:path path="shape">
              <a:fillToRect l="50000" t="50000" r="50000" b="50000"/>
            </a:path>
          </a:gradFill>
          <a:ln w="9525">
            <a:noFill/>
            <a:round/>
            <a:headEnd/>
            <a:tailEnd/>
          </a:ln>
          <a:effectLst/>
        </p:spPr>
        <p:txBody>
          <a:bodyPr wrap="none" anchor="ctr"/>
          <a:lstStyle/>
          <a:p>
            <a:pPr algn="ctr"/>
            <a:endParaRPr lang="zh-CN" altLang="zh-CN"/>
          </a:p>
        </p:txBody>
      </p:sp>
      <p:sp>
        <p:nvSpPr>
          <p:cNvPr id="28" name="Text Box 16"/>
          <p:cNvSpPr txBox="1">
            <a:spLocks noChangeArrowheads="1"/>
          </p:cNvSpPr>
          <p:nvPr/>
        </p:nvSpPr>
        <p:spPr bwMode="gray">
          <a:xfrm>
            <a:off x="857224" y="4857760"/>
            <a:ext cx="1005403" cy="584775"/>
          </a:xfrm>
          <a:prstGeom prst="rect">
            <a:avLst/>
          </a:prstGeom>
          <a:noFill/>
          <a:ln w="9525">
            <a:noFill/>
            <a:miter lim="800000"/>
            <a:headEnd/>
            <a:tailEnd/>
          </a:ln>
          <a:effectLst/>
        </p:spPr>
        <p:txBody>
          <a:bodyPr wrap="none">
            <a:spAutoFit/>
          </a:bodyPr>
          <a:lstStyle/>
          <a:p>
            <a:pPr algn="ctr" eaLnBrk="0" hangingPunct="0"/>
            <a:r>
              <a:rPr lang="zh-CN" altLang="en-US" sz="1600" b="1" dirty="0" smtClean="0">
                <a:solidFill>
                  <a:schemeClr val="bg1"/>
                </a:solidFill>
              </a:rPr>
              <a:t>区域</a:t>
            </a:r>
            <a:endParaRPr lang="en-US" altLang="zh-CN" sz="1600" b="1" dirty="0" smtClean="0">
              <a:solidFill>
                <a:schemeClr val="bg1"/>
              </a:solidFill>
            </a:endParaRPr>
          </a:p>
          <a:p>
            <a:pPr algn="ctr" eaLnBrk="0" hangingPunct="0"/>
            <a:r>
              <a:rPr lang="zh-CN" altLang="en-US" sz="1600" b="1" dirty="0" smtClean="0">
                <a:solidFill>
                  <a:schemeClr val="bg1"/>
                </a:solidFill>
              </a:rPr>
              <a:t>经济状况</a:t>
            </a:r>
            <a:endParaRPr lang="en-US" altLang="zh-CN" sz="1600" b="1" dirty="0">
              <a:solidFill>
                <a:schemeClr val="bg1"/>
              </a:solidFill>
              <a:latin typeface="Verdana" pitchFamily="34" charset="0"/>
              <a:ea typeface="宋体" charset="-122"/>
            </a:endParaRPr>
          </a:p>
        </p:txBody>
      </p:sp>
      <p:sp>
        <p:nvSpPr>
          <p:cNvPr id="31" name="Oval 11"/>
          <p:cNvSpPr>
            <a:spLocks noChangeArrowheads="1"/>
          </p:cNvSpPr>
          <p:nvPr/>
        </p:nvSpPr>
        <p:spPr bwMode="gray">
          <a:xfrm>
            <a:off x="6429388" y="3643314"/>
            <a:ext cx="1254369" cy="1225942"/>
          </a:xfrm>
          <a:prstGeom prst="ellipse">
            <a:avLst/>
          </a:prstGeom>
          <a:gradFill rotWithShape="1">
            <a:gsLst>
              <a:gs pos="0">
                <a:schemeClr val="accent1"/>
              </a:gs>
              <a:gs pos="100000">
                <a:schemeClr val="accent1">
                  <a:gamma/>
                  <a:shade val="31373"/>
                  <a:invGamma/>
                </a:schemeClr>
              </a:gs>
            </a:gsLst>
            <a:path path="shape">
              <a:fillToRect l="50000" t="50000" r="50000" b="50000"/>
            </a:path>
          </a:gradFill>
          <a:ln w="9525">
            <a:noFill/>
            <a:round/>
            <a:headEnd/>
            <a:tailEnd/>
          </a:ln>
          <a:effectLst/>
        </p:spPr>
        <p:txBody>
          <a:bodyPr wrap="none" anchor="ctr"/>
          <a:lstStyle/>
          <a:p>
            <a:pPr algn="ctr"/>
            <a:endParaRPr lang="zh-CN" altLang="zh-CN"/>
          </a:p>
        </p:txBody>
      </p:sp>
      <p:sp>
        <p:nvSpPr>
          <p:cNvPr id="32" name="Text Box 15"/>
          <p:cNvSpPr txBox="1">
            <a:spLocks noChangeArrowheads="1"/>
          </p:cNvSpPr>
          <p:nvPr/>
        </p:nvSpPr>
        <p:spPr bwMode="gray">
          <a:xfrm>
            <a:off x="6572264" y="4000504"/>
            <a:ext cx="1011815" cy="584775"/>
          </a:xfrm>
          <a:prstGeom prst="rect">
            <a:avLst/>
          </a:prstGeom>
          <a:noFill/>
          <a:ln w="9525">
            <a:noFill/>
            <a:miter lim="800000"/>
            <a:headEnd/>
            <a:tailEnd/>
          </a:ln>
          <a:effectLst/>
        </p:spPr>
        <p:txBody>
          <a:bodyPr wrap="none">
            <a:spAutoFit/>
          </a:bodyPr>
          <a:lstStyle/>
          <a:p>
            <a:pPr algn="ctr" eaLnBrk="0" hangingPunct="0"/>
            <a:r>
              <a:rPr lang="zh-CN" altLang="en-US" sz="1600" b="1" dirty="0" smtClean="0">
                <a:solidFill>
                  <a:schemeClr val="bg1"/>
                </a:solidFill>
              </a:rPr>
              <a:t>市场供求</a:t>
            </a:r>
            <a:endParaRPr lang="en-US" altLang="zh-CN" sz="1600" b="1" dirty="0" smtClean="0">
              <a:solidFill>
                <a:schemeClr val="bg1"/>
              </a:solidFill>
            </a:endParaRPr>
          </a:p>
          <a:p>
            <a:pPr algn="ctr" eaLnBrk="0" hangingPunct="0"/>
            <a:r>
              <a:rPr lang="zh-CN" altLang="en-US" sz="1600" b="1" dirty="0" smtClean="0">
                <a:solidFill>
                  <a:schemeClr val="bg1"/>
                </a:solidFill>
              </a:rPr>
              <a:t>信息</a:t>
            </a:r>
            <a:endParaRPr lang="en-US" altLang="zh-CN" sz="1600" b="1" dirty="0">
              <a:solidFill>
                <a:schemeClr val="bg1"/>
              </a:solidFill>
              <a:latin typeface="Verdana" pitchFamily="34" charset="0"/>
              <a:ea typeface="宋体" charset="-122"/>
            </a:endParaRPr>
          </a:p>
        </p:txBody>
      </p:sp>
      <p:sp>
        <p:nvSpPr>
          <p:cNvPr id="33" name="Oval 12"/>
          <p:cNvSpPr>
            <a:spLocks noChangeArrowheads="1"/>
          </p:cNvSpPr>
          <p:nvPr/>
        </p:nvSpPr>
        <p:spPr bwMode="gray">
          <a:xfrm>
            <a:off x="3143240" y="2571744"/>
            <a:ext cx="1254369" cy="1225942"/>
          </a:xfrm>
          <a:prstGeom prst="ellipse">
            <a:avLst/>
          </a:prstGeom>
          <a:gradFill rotWithShape="1">
            <a:gsLst>
              <a:gs pos="0">
                <a:schemeClr val="accent2"/>
              </a:gs>
              <a:gs pos="100000">
                <a:schemeClr val="accent2">
                  <a:gamma/>
                  <a:shade val="35686"/>
                  <a:invGamma/>
                </a:schemeClr>
              </a:gs>
            </a:gsLst>
            <a:path path="shape">
              <a:fillToRect l="50000" t="50000" r="50000" b="50000"/>
            </a:path>
          </a:gradFill>
          <a:ln w="9525">
            <a:noFill/>
            <a:round/>
            <a:headEnd/>
            <a:tailEnd/>
          </a:ln>
          <a:effectLst/>
        </p:spPr>
        <p:txBody>
          <a:bodyPr wrap="none" anchor="ctr"/>
          <a:lstStyle/>
          <a:p>
            <a:pPr algn="ctr"/>
            <a:endParaRPr lang="zh-CN" altLang="zh-CN"/>
          </a:p>
        </p:txBody>
      </p:sp>
      <p:sp>
        <p:nvSpPr>
          <p:cNvPr id="35" name="Oval 14"/>
          <p:cNvSpPr>
            <a:spLocks noChangeArrowheads="1"/>
          </p:cNvSpPr>
          <p:nvPr/>
        </p:nvSpPr>
        <p:spPr bwMode="gray">
          <a:xfrm>
            <a:off x="3643306" y="5143512"/>
            <a:ext cx="1186330" cy="1227709"/>
          </a:xfrm>
          <a:prstGeom prst="ellipse">
            <a:avLst/>
          </a:prstGeom>
          <a:gradFill rotWithShape="1">
            <a:gsLst>
              <a:gs pos="0">
                <a:schemeClr val="folHlink"/>
              </a:gs>
              <a:gs pos="100000">
                <a:schemeClr val="folHlink">
                  <a:gamma/>
                  <a:shade val="34510"/>
                  <a:invGamma/>
                </a:schemeClr>
              </a:gs>
            </a:gsLst>
            <a:path path="shape">
              <a:fillToRect l="50000" t="50000" r="50000" b="50000"/>
            </a:path>
          </a:gradFill>
          <a:ln w="9525">
            <a:noFill/>
            <a:round/>
            <a:headEnd/>
            <a:tailEnd/>
          </a:ln>
          <a:effectLst/>
        </p:spPr>
        <p:txBody>
          <a:bodyPr wrap="none" anchor="ctr"/>
          <a:lstStyle/>
          <a:p>
            <a:pPr algn="ctr"/>
            <a:endParaRPr lang="zh-CN" altLang="zh-CN" b="1"/>
          </a:p>
        </p:txBody>
      </p:sp>
      <p:sp>
        <p:nvSpPr>
          <p:cNvPr id="39" name="Text Box 16"/>
          <p:cNvSpPr txBox="1">
            <a:spLocks noChangeArrowheads="1"/>
          </p:cNvSpPr>
          <p:nvPr/>
        </p:nvSpPr>
        <p:spPr bwMode="gray">
          <a:xfrm>
            <a:off x="3786182" y="5500702"/>
            <a:ext cx="1005403" cy="584775"/>
          </a:xfrm>
          <a:prstGeom prst="rect">
            <a:avLst/>
          </a:prstGeom>
          <a:noFill/>
          <a:ln w="9525">
            <a:noFill/>
            <a:miter lim="800000"/>
            <a:headEnd/>
            <a:tailEnd/>
          </a:ln>
          <a:effectLst/>
        </p:spPr>
        <p:txBody>
          <a:bodyPr wrap="none">
            <a:spAutoFit/>
          </a:bodyPr>
          <a:lstStyle/>
          <a:p>
            <a:pPr algn="ctr" eaLnBrk="0" hangingPunct="0"/>
            <a:r>
              <a:rPr lang="zh-CN" altLang="en-US" sz="1600" b="1" dirty="0" smtClean="0">
                <a:solidFill>
                  <a:schemeClr val="bg1"/>
                </a:solidFill>
              </a:rPr>
              <a:t>竞争对手</a:t>
            </a:r>
            <a:endParaRPr lang="en-US" altLang="zh-CN" sz="1600" b="1" dirty="0" smtClean="0">
              <a:solidFill>
                <a:schemeClr val="bg1"/>
              </a:solidFill>
            </a:endParaRPr>
          </a:p>
          <a:p>
            <a:pPr algn="ctr" eaLnBrk="0" hangingPunct="0"/>
            <a:r>
              <a:rPr lang="zh-CN" altLang="en-US" sz="1600" b="1" dirty="0" smtClean="0">
                <a:solidFill>
                  <a:schemeClr val="bg1"/>
                </a:solidFill>
              </a:rPr>
              <a:t>信息</a:t>
            </a:r>
            <a:endParaRPr lang="en-US" altLang="zh-CN" sz="1600" b="1" dirty="0">
              <a:solidFill>
                <a:schemeClr val="bg1"/>
              </a:solidFill>
              <a:latin typeface="Verdana" pitchFamily="34" charset="0"/>
              <a:ea typeface="宋体" charset="-122"/>
            </a:endParaRPr>
          </a:p>
        </p:txBody>
      </p:sp>
      <p:sp>
        <p:nvSpPr>
          <p:cNvPr id="40" name="Text Box 16"/>
          <p:cNvSpPr txBox="1">
            <a:spLocks noChangeArrowheads="1"/>
          </p:cNvSpPr>
          <p:nvPr/>
        </p:nvSpPr>
        <p:spPr bwMode="gray">
          <a:xfrm>
            <a:off x="3357554" y="2857496"/>
            <a:ext cx="800219" cy="584775"/>
          </a:xfrm>
          <a:prstGeom prst="rect">
            <a:avLst/>
          </a:prstGeom>
          <a:noFill/>
          <a:ln w="9525">
            <a:noFill/>
            <a:miter lim="800000"/>
            <a:headEnd/>
            <a:tailEnd/>
          </a:ln>
          <a:effectLst/>
        </p:spPr>
        <p:txBody>
          <a:bodyPr wrap="none">
            <a:spAutoFit/>
          </a:bodyPr>
          <a:lstStyle/>
          <a:p>
            <a:pPr algn="ctr" eaLnBrk="0" hangingPunct="0"/>
            <a:r>
              <a:rPr lang="zh-CN" altLang="en-US" sz="1600" b="1" dirty="0" smtClean="0">
                <a:solidFill>
                  <a:schemeClr val="bg1"/>
                </a:solidFill>
              </a:rPr>
              <a:t>合作者</a:t>
            </a:r>
            <a:endParaRPr lang="en-US" altLang="zh-CN" sz="1600" b="1" dirty="0" smtClean="0">
              <a:solidFill>
                <a:schemeClr val="bg1"/>
              </a:solidFill>
            </a:endParaRPr>
          </a:p>
          <a:p>
            <a:pPr algn="ctr" eaLnBrk="0" hangingPunct="0"/>
            <a:r>
              <a:rPr lang="zh-CN" altLang="en-US" sz="1600" b="1" dirty="0" smtClean="0">
                <a:solidFill>
                  <a:schemeClr val="bg1"/>
                </a:solidFill>
              </a:rPr>
              <a:t>信息</a:t>
            </a:r>
            <a:endParaRPr lang="en-US" altLang="zh-CN" sz="1600" b="1" dirty="0">
              <a:solidFill>
                <a:schemeClr val="bg1"/>
              </a:solidFill>
              <a:latin typeface="Verdana" pitchFamily="34" charset="0"/>
              <a:ea typeface="宋体" charset="-122"/>
            </a:endParaRPr>
          </a:p>
        </p:txBody>
      </p:sp>
    </p:spTree>
  </p:cSld>
  <p:clrMapOvr>
    <a:masterClrMapping/>
  </p:clrMapOvr>
  <p:transition>
    <p:cover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t>要素分析</a:t>
            </a:r>
            <a:r>
              <a:rPr lang="en-US" altLang="zh-CN" sz="4000" dirty="0" smtClean="0"/>
              <a:t>——</a:t>
            </a:r>
            <a:r>
              <a:rPr lang="zh-CN" altLang="en-US" sz="4000" dirty="0" smtClean="0"/>
              <a:t>服务对象</a:t>
            </a:r>
            <a:endParaRPr lang="zh-CN" altLang="en-US" sz="4000" dirty="0"/>
          </a:p>
        </p:txBody>
      </p:sp>
      <p:sp>
        <p:nvSpPr>
          <p:cNvPr id="3" name="内容占位符 2"/>
          <p:cNvSpPr>
            <a:spLocks noGrp="1"/>
          </p:cNvSpPr>
          <p:nvPr>
            <p:ph idx="1"/>
          </p:nvPr>
        </p:nvSpPr>
        <p:spPr>
          <a:xfrm>
            <a:off x="228600" y="1428736"/>
            <a:ext cx="8382000" cy="4895864"/>
          </a:xfrm>
        </p:spPr>
        <p:txBody>
          <a:bodyPr/>
          <a:lstStyle/>
          <a:p>
            <a:pPr>
              <a:lnSpc>
                <a:spcPct val="120000"/>
              </a:lnSpc>
            </a:pPr>
            <a:r>
              <a:rPr lang="zh-CN" altLang="en-US" sz="2000" dirty="0" smtClean="0"/>
              <a:t>房地产中介公司</a:t>
            </a:r>
            <a:r>
              <a:rPr lang="zh-CN" altLang="en-US" sz="2000" b="0" dirty="0" smtClean="0"/>
              <a:t>主要提供房地产咨询、房地产价格评估、房地产经纪等信息服务，而这种服务的前提则是其自身掌握了充分、有效的信息。可见，房地产中介公司对权威可靠的相关信息也具有迫切的需求。</a:t>
            </a:r>
          </a:p>
          <a:p>
            <a:pPr>
              <a:lnSpc>
                <a:spcPct val="120000"/>
              </a:lnSpc>
            </a:pPr>
            <a:r>
              <a:rPr lang="zh-CN" altLang="en-US" sz="2000" dirty="0" smtClean="0"/>
              <a:t>研究机构</a:t>
            </a:r>
            <a:r>
              <a:rPr lang="zh-CN" altLang="en-US" sz="2000" b="0" dirty="0" smtClean="0"/>
              <a:t>主要关注的是房地产市场的历史运行情况与现状，尤其需要具体且权威、准确的数据，以分析房地产行业的发展状况与存在的问题，并提出相应的行业发展建议或政策建议，还有可能要对房地产市场的发展进行预测。研究机构也会关注相关的政策法规，例如跟踪某政策实施以来，房地产行业的发展变化情况，判断政策的实施效果，对相关政策进行评估等等。</a:t>
            </a:r>
          </a:p>
          <a:p>
            <a:pPr>
              <a:lnSpc>
                <a:spcPct val="120000"/>
              </a:lnSpc>
            </a:pPr>
            <a:r>
              <a:rPr lang="zh-CN" altLang="en-US" sz="2000" dirty="0" smtClean="0"/>
              <a:t>新闻媒体</a:t>
            </a:r>
            <a:r>
              <a:rPr lang="zh-CN" altLang="en-US" sz="2000" b="0" dirty="0" smtClean="0"/>
              <a:t>主要关注的是房地产市场的最新动态和政府对房地产行业、市场出台的最新政策或颁布的最新法律法规。由于新闻真实是新闻业履行其社会职能的基本要求，也是媒介公信力的保证，因此新闻媒体对权威可靠的信息的需求也十分迫切。</a:t>
            </a:r>
            <a:endParaRPr lang="zh-CN" altLang="en-US" sz="2000" b="0" dirty="0"/>
          </a:p>
        </p:txBody>
      </p:sp>
    </p:spTree>
  </p:cSld>
  <p:clrMapOvr>
    <a:masterClrMapping/>
  </p:clrMapOvr>
  <p:transition>
    <p:cover dir="l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2130425" y="3078163"/>
            <a:ext cx="4905375" cy="2425700"/>
            <a:chOff x="995" y="1472"/>
            <a:chExt cx="3785" cy="1872"/>
          </a:xfrm>
        </p:grpSpPr>
        <p:sp>
          <p:nvSpPr>
            <p:cNvPr id="114691" name="AutoShape 4"/>
            <p:cNvSpPr>
              <a:spLocks noChangeArrowheads="1"/>
            </p:cNvSpPr>
            <p:nvPr/>
          </p:nvSpPr>
          <p:spPr bwMode="gray">
            <a:xfrm>
              <a:off x="995" y="1588"/>
              <a:ext cx="3785" cy="1756"/>
            </a:xfrm>
            <a:custGeom>
              <a:avLst/>
              <a:gdLst>
                <a:gd name="T0" fmla="*/ 1893 w 21600"/>
                <a:gd name="T1" fmla="*/ 0 h 21600"/>
                <a:gd name="T2" fmla="*/ 554 w 21600"/>
                <a:gd name="T3" fmla="*/ 257 h 21600"/>
                <a:gd name="T4" fmla="*/ 0 w 21600"/>
                <a:gd name="T5" fmla="*/ 878 h 21600"/>
                <a:gd name="T6" fmla="*/ 554 w 21600"/>
                <a:gd name="T7" fmla="*/ 1499 h 21600"/>
                <a:gd name="T8" fmla="*/ 1893 w 21600"/>
                <a:gd name="T9" fmla="*/ 1756 h 21600"/>
                <a:gd name="T10" fmla="*/ 3231 w 21600"/>
                <a:gd name="T11" fmla="*/ 1499 h 21600"/>
                <a:gd name="T12" fmla="*/ 3785 w 21600"/>
                <a:gd name="T13" fmla="*/ 878 h 21600"/>
                <a:gd name="T14" fmla="*/ 3231 w 21600"/>
                <a:gd name="T15" fmla="*/ 257 h 21600"/>
                <a:gd name="T16" fmla="*/ 0 60000 65536"/>
                <a:gd name="T17" fmla="*/ 0 60000 65536"/>
                <a:gd name="T18" fmla="*/ 0 60000 65536"/>
                <a:gd name="T19" fmla="*/ 0 60000 65536"/>
                <a:gd name="T20" fmla="*/ 0 60000 65536"/>
                <a:gd name="T21" fmla="*/ 0 60000 65536"/>
                <a:gd name="T22" fmla="*/ 0 60000 65536"/>
                <a:gd name="T23" fmla="*/ 0 60000 65536"/>
                <a:gd name="T24" fmla="*/ 3162 w 21600"/>
                <a:gd name="T25" fmla="*/ 3161 h 21600"/>
                <a:gd name="T26" fmla="*/ 18438 w 21600"/>
                <a:gd name="T27" fmla="*/ 1843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13" y="10800"/>
                  </a:moveTo>
                  <a:cubicBezTo>
                    <a:pt x="3013" y="15101"/>
                    <a:pt x="6499" y="18587"/>
                    <a:pt x="10800" y="18587"/>
                  </a:cubicBezTo>
                  <a:cubicBezTo>
                    <a:pt x="15101" y="18587"/>
                    <a:pt x="18587" y="15101"/>
                    <a:pt x="18587" y="10800"/>
                  </a:cubicBezTo>
                  <a:cubicBezTo>
                    <a:pt x="18587" y="6499"/>
                    <a:pt x="15101" y="3013"/>
                    <a:pt x="10800" y="3013"/>
                  </a:cubicBezTo>
                  <a:cubicBezTo>
                    <a:pt x="6499" y="3013"/>
                    <a:pt x="3013" y="6499"/>
                    <a:pt x="3013" y="10800"/>
                  </a:cubicBezTo>
                  <a:close/>
                </a:path>
              </a:pathLst>
            </a:custGeom>
            <a:gradFill rotWithShape="1">
              <a:gsLst>
                <a:gs pos="0">
                  <a:srgbClr val="3B3B3B"/>
                </a:gs>
                <a:gs pos="50000">
                  <a:srgbClr val="808080"/>
                </a:gs>
                <a:gs pos="100000">
                  <a:srgbClr val="3B3B3B"/>
                </a:gs>
              </a:gsLst>
              <a:lin ang="18900000" scaled="1"/>
            </a:gradFill>
            <a:ln w="9525" algn="ctr">
              <a:noFill/>
              <a:round/>
              <a:headEnd/>
              <a:tailEnd/>
            </a:ln>
          </p:spPr>
          <p:txBody>
            <a:bodyPr wrap="none" anchor="ctr"/>
            <a:lstStyle/>
            <a:p>
              <a:endParaRPr lang="zh-CN" altLang="zh-CN">
                <a:latin typeface="Calibri" pitchFamily="34" charset="0"/>
                <a:cs typeface="Arial" charset="0"/>
              </a:endParaRPr>
            </a:p>
          </p:txBody>
        </p:sp>
        <p:sp>
          <p:nvSpPr>
            <p:cNvPr id="1167365" name="AutoShape 5"/>
            <p:cNvSpPr>
              <a:spLocks noChangeArrowheads="1"/>
            </p:cNvSpPr>
            <p:nvPr/>
          </p:nvSpPr>
          <p:spPr bwMode="gray">
            <a:xfrm>
              <a:off x="995" y="1478"/>
              <a:ext cx="3785" cy="1756"/>
            </a:xfrm>
            <a:custGeom>
              <a:avLst/>
              <a:gdLst>
                <a:gd name="G0" fmla="+- 3013 0 0"/>
                <a:gd name="G1" fmla="+- 21600 0 3013"/>
                <a:gd name="G2" fmla="+- 21600 0 301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13" y="10800"/>
                  </a:moveTo>
                  <a:cubicBezTo>
                    <a:pt x="3013" y="15101"/>
                    <a:pt x="6499" y="18587"/>
                    <a:pt x="10800" y="18587"/>
                  </a:cubicBezTo>
                  <a:cubicBezTo>
                    <a:pt x="15101" y="18587"/>
                    <a:pt x="18587" y="15101"/>
                    <a:pt x="18587" y="10800"/>
                  </a:cubicBezTo>
                  <a:cubicBezTo>
                    <a:pt x="18587" y="6499"/>
                    <a:pt x="15101" y="3013"/>
                    <a:pt x="10800" y="3013"/>
                  </a:cubicBezTo>
                  <a:cubicBezTo>
                    <a:pt x="6499" y="3013"/>
                    <a:pt x="3013" y="6499"/>
                    <a:pt x="3013" y="10800"/>
                  </a:cubicBezTo>
                  <a:close/>
                </a:path>
              </a:pathLst>
            </a:custGeom>
            <a:gradFill rotWithShape="1">
              <a:gsLst>
                <a:gs pos="0">
                  <a:schemeClr val="accent2"/>
                </a:gs>
                <a:gs pos="50000">
                  <a:schemeClr val="hlink"/>
                </a:gs>
                <a:gs pos="100000">
                  <a:schemeClr val="accent2"/>
                </a:gs>
              </a:gsLst>
              <a:lin ang="18900000" scaled="1"/>
            </a:gradFill>
            <a:ln w="9525" algn="ctr">
              <a:noFill/>
              <a:round/>
              <a:headEnd/>
              <a:tailEnd/>
            </a:ln>
            <a:effectLst/>
          </p:spPr>
          <p:txBody>
            <a:bodyPr wrap="none" anchor="ctr"/>
            <a:lstStyle/>
            <a:p>
              <a:endParaRPr lang="zh-CN" altLang="zh-CN">
                <a:latin typeface="Calibri" pitchFamily="34" charset="0"/>
                <a:cs typeface="Arial" charset="0"/>
              </a:endParaRPr>
            </a:p>
          </p:txBody>
        </p:sp>
        <p:sp>
          <p:nvSpPr>
            <p:cNvPr id="114693" name="Line 6"/>
            <p:cNvSpPr>
              <a:spLocks noChangeShapeType="1"/>
            </p:cNvSpPr>
            <p:nvPr/>
          </p:nvSpPr>
          <p:spPr bwMode="gray">
            <a:xfrm flipV="1">
              <a:off x="2872" y="1472"/>
              <a:ext cx="0" cy="359"/>
            </a:xfrm>
            <a:prstGeom prst="line">
              <a:avLst/>
            </a:prstGeom>
            <a:noFill/>
            <a:ln w="9525">
              <a:solidFill>
                <a:schemeClr val="bg1"/>
              </a:solidFill>
              <a:round/>
              <a:headEnd/>
              <a:tailEnd/>
            </a:ln>
          </p:spPr>
          <p:txBody>
            <a:bodyPr wrap="none" anchor="ctr"/>
            <a:lstStyle/>
            <a:p>
              <a:endParaRPr lang="zh-CN" altLang="en-US"/>
            </a:p>
          </p:txBody>
        </p:sp>
        <p:sp>
          <p:nvSpPr>
            <p:cNvPr id="114694" name="Line 7"/>
            <p:cNvSpPr>
              <a:spLocks noChangeShapeType="1"/>
            </p:cNvSpPr>
            <p:nvPr/>
          </p:nvSpPr>
          <p:spPr bwMode="gray">
            <a:xfrm>
              <a:off x="1793" y="1974"/>
              <a:ext cx="0" cy="115"/>
            </a:xfrm>
            <a:prstGeom prst="line">
              <a:avLst/>
            </a:prstGeom>
            <a:noFill/>
            <a:ln w="9525">
              <a:solidFill>
                <a:schemeClr val="bg1"/>
              </a:solidFill>
              <a:round/>
              <a:headEnd/>
              <a:tailEnd/>
            </a:ln>
          </p:spPr>
          <p:txBody>
            <a:bodyPr wrap="none" anchor="ctr"/>
            <a:lstStyle/>
            <a:p>
              <a:endParaRPr lang="zh-CN" altLang="en-US"/>
            </a:p>
          </p:txBody>
        </p:sp>
        <p:sp>
          <p:nvSpPr>
            <p:cNvPr id="114695" name="Line 8"/>
            <p:cNvSpPr>
              <a:spLocks noChangeShapeType="1"/>
            </p:cNvSpPr>
            <p:nvPr/>
          </p:nvSpPr>
          <p:spPr bwMode="gray">
            <a:xfrm>
              <a:off x="3951" y="1959"/>
              <a:ext cx="0" cy="123"/>
            </a:xfrm>
            <a:prstGeom prst="line">
              <a:avLst/>
            </a:prstGeom>
            <a:noFill/>
            <a:ln w="9525">
              <a:solidFill>
                <a:schemeClr val="bg1"/>
              </a:solidFill>
              <a:round/>
              <a:headEnd/>
              <a:tailEnd/>
            </a:ln>
          </p:spPr>
          <p:txBody>
            <a:bodyPr wrap="none" anchor="ctr"/>
            <a:lstStyle/>
            <a:p>
              <a:endParaRPr lang="zh-CN" altLang="en-US"/>
            </a:p>
          </p:txBody>
        </p:sp>
        <p:sp>
          <p:nvSpPr>
            <p:cNvPr id="114696" name="Line 9"/>
            <p:cNvSpPr>
              <a:spLocks noChangeShapeType="1"/>
            </p:cNvSpPr>
            <p:nvPr/>
          </p:nvSpPr>
          <p:spPr bwMode="gray">
            <a:xfrm flipV="1">
              <a:off x="3951" y="1794"/>
              <a:ext cx="384" cy="165"/>
            </a:xfrm>
            <a:prstGeom prst="line">
              <a:avLst/>
            </a:prstGeom>
            <a:noFill/>
            <a:ln w="9525">
              <a:solidFill>
                <a:schemeClr val="bg1"/>
              </a:solidFill>
              <a:round/>
              <a:headEnd/>
              <a:tailEnd/>
            </a:ln>
          </p:spPr>
          <p:txBody>
            <a:bodyPr wrap="none" anchor="ctr"/>
            <a:lstStyle/>
            <a:p>
              <a:endParaRPr lang="zh-CN" altLang="en-US"/>
            </a:p>
          </p:txBody>
        </p:sp>
        <p:sp>
          <p:nvSpPr>
            <p:cNvPr id="114697" name="Line 10"/>
            <p:cNvSpPr>
              <a:spLocks noChangeShapeType="1"/>
            </p:cNvSpPr>
            <p:nvPr/>
          </p:nvSpPr>
          <p:spPr bwMode="gray">
            <a:xfrm flipH="1" flipV="1">
              <a:off x="1413" y="1801"/>
              <a:ext cx="378" cy="171"/>
            </a:xfrm>
            <a:prstGeom prst="line">
              <a:avLst/>
            </a:prstGeom>
            <a:noFill/>
            <a:ln w="9525">
              <a:solidFill>
                <a:schemeClr val="bg1"/>
              </a:solidFill>
              <a:round/>
              <a:headEnd/>
              <a:tailEnd/>
            </a:ln>
          </p:spPr>
          <p:txBody>
            <a:bodyPr wrap="none" anchor="ctr"/>
            <a:lstStyle/>
            <a:p>
              <a:endParaRPr lang="zh-CN" altLang="en-US"/>
            </a:p>
          </p:txBody>
        </p:sp>
        <p:sp>
          <p:nvSpPr>
            <p:cNvPr id="114698" name="Line 11"/>
            <p:cNvSpPr>
              <a:spLocks noChangeShapeType="1"/>
            </p:cNvSpPr>
            <p:nvPr/>
          </p:nvSpPr>
          <p:spPr bwMode="gray">
            <a:xfrm flipH="1">
              <a:off x="1856" y="2884"/>
              <a:ext cx="291" cy="209"/>
            </a:xfrm>
            <a:prstGeom prst="line">
              <a:avLst/>
            </a:prstGeom>
            <a:noFill/>
            <a:ln w="9525">
              <a:solidFill>
                <a:schemeClr val="bg1"/>
              </a:solidFill>
              <a:round/>
              <a:headEnd/>
              <a:tailEnd/>
            </a:ln>
          </p:spPr>
          <p:txBody>
            <a:bodyPr wrap="none" anchor="ctr"/>
            <a:lstStyle/>
            <a:p>
              <a:endParaRPr lang="zh-CN" altLang="en-US"/>
            </a:p>
          </p:txBody>
        </p:sp>
        <p:sp>
          <p:nvSpPr>
            <p:cNvPr id="114699" name="Line 12"/>
            <p:cNvSpPr>
              <a:spLocks noChangeShapeType="1"/>
            </p:cNvSpPr>
            <p:nvPr/>
          </p:nvSpPr>
          <p:spPr bwMode="gray">
            <a:xfrm>
              <a:off x="3752" y="2843"/>
              <a:ext cx="365" cy="181"/>
            </a:xfrm>
            <a:prstGeom prst="line">
              <a:avLst/>
            </a:prstGeom>
            <a:noFill/>
            <a:ln w="9525">
              <a:solidFill>
                <a:schemeClr val="bg1"/>
              </a:solidFill>
              <a:round/>
              <a:headEnd/>
              <a:tailEnd/>
            </a:ln>
          </p:spPr>
          <p:txBody>
            <a:bodyPr wrap="none" anchor="ctr"/>
            <a:lstStyle/>
            <a:p>
              <a:endParaRPr lang="zh-CN" altLang="en-US"/>
            </a:p>
          </p:txBody>
        </p:sp>
        <p:sp>
          <p:nvSpPr>
            <p:cNvPr id="114700" name="Line 13"/>
            <p:cNvSpPr>
              <a:spLocks noChangeShapeType="1"/>
            </p:cNvSpPr>
            <p:nvPr/>
          </p:nvSpPr>
          <p:spPr bwMode="gray">
            <a:xfrm flipH="1">
              <a:off x="1850" y="3090"/>
              <a:ext cx="7" cy="110"/>
            </a:xfrm>
            <a:prstGeom prst="line">
              <a:avLst/>
            </a:prstGeom>
            <a:noFill/>
            <a:ln w="9525">
              <a:solidFill>
                <a:schemeClr val="bg1"/>
              </a:solidFill>
              <a:round/>
              <a:headEnd/>
              <a:tailEnd/>
            </a:ln>
          </p:spPr>
          <p:txBody>
            <a:bodyPr wrap="none" anchor="ctr"/>
            <a:lstStyle/>
            <a:p>
              <a:endParaRPr lang="zh-CN" altLang="en-US"/>
            </a:p>
          </p:txBody>
        </p:sp>
        <p:sp>
          <p:nvSpPr>
            <p:cNvPr id="114701" name="Line 14"/>
            <p:cNvSpPr>
              <a:spLocks noChangeShapeType="1"/>
            </p:cNvSpPr>
            <p:nvPr/>
          </p:nvSpPr>
          <p:spPr bwMode="gray">
            <a:xfrm flipH="1">
              <a:off x="4112" y="3022"/>
              <a:ext cx="7" cy="110"/>
            </a:xfrm>
            <a:prstGeom prst="line">
              <a:avLst/>
            </a:prstGeom>
            <a:noFill/>
            <a:ln w="9525">
              <a:solidFill>
                <a:schemeClr val="bg1"/>
              </a:solidFill>
              <a:round/>
              <a:headEnd/>
              <a:tailEnd/>
            </a:ln>
          </p:spPr>
          <p:txBody>
            <a:bodyPr wrap="none" anchor="ctr"/>
            <a:lstStyle/>
            <a:p>
              <a:endParaRPr lang="zh-CN" altLang="en-US"/>
            </a:p>
          </p:txBody>
        </p:sp>
      </p:grpSp>
      <p:sp>
        <p:nvSpPr>
          <p:cNvPr id="114702" name="Line 15"/>
          <p:cNvSpPr>
            <a:spLocks noChangeShapeType="1"/>
          </p:cNvSpPr>
          <p:nvPr/>
        </p:nvSpPr>
        <p:spPr bwMode="black">
          <a:xfrm>
            <a:off x="3689350" y="2905125"/>
            <a:ext cx="0" cy="436563"/>
          </a:xfrm>
          <a:prstGeom prst="line">
            <a:avLst/>
          </a:prstGeom>
          <a:noFill/>
          <a:ln w="9525">
            <a:solidFill>
              <a:schemeClr val="tx1"/>
            </a:solidFill>
            <a:round/>
            <a:headEnd/>
            <a:tailEnd type="oval" w="med" len="med"/>
          </a:ln>
        </p:spPr>
        <p:txBody>
          <a:bodyPr wrap="none" anchor="ctr"/>
          <a:lstStyle/>
          <a:p>
            <a:endParaRPr lang="zh-CN" altLang="en-US"/>
          </a:p>
        </p:txBody>
      </p:sp>
      <p:sp>
        <p:nvSpPr>
          <p:cNvPr id="114703" name="Line 16"/>
          <p:cNvSpPr>
            <a:spLocks noChangeShapeType="1"/>
          </p:cNvSpPr>
          <p:nvPr/>
        </p:nvSpPr>
        <p:spPr bwMode="black">
          <a:xfrm>
            <a:off x="5508625" y="2860675"/>
            <a:ext cx="0" cy="481013"/>
          </a:xfrm>
          <a:prstGeom prst="line">
            <a:avLst/>
          </a:prstGeom>
          <a:noFill/>
          <a:ln w="9525">
            <a:solidFill>
              <a:schemeClr val="tx1"/>
            </a:solidFill>
            <a:round/>
            <a:headEnd/>
            <a:tailEnd type="oval" w="med" len="med"/>
          </a:ln>
        </p:spPr>
        <p:txBody>
          <a:bodyPr wrap="none" anchor="ctr"/>
          <a:lstStyle/>
          <a:p>
            <a:endParaRPr lang="zh-CN" altLang="en-US"/>
          </a:p>
        </p:txBody>
      </p:sp>
      <p:sp>
        <p:nvSpPr>
          <p:cNvPr id="114704" name="Line 17"/>
          <p:cNvSpPr>
            <a:spLocks noChangeShapeType="1"/>
          </p:cNvSpPr>
          <p:nvPr/>
        </p:nvSpPr>
        <p:spPr bwMode="black">
          <a:xfrm flipV="1">
            <a:off x="4668838" y="5203825"/>
            <a:ext cx="0" cy="534988"/>
          </a:xfrm>
          <a:prstGeom prst="line">
            <a:avLst/>
          </a:prstGeom>
          <a:noFill/>
          <a:ln w="9525">
            <a:solidFill>
              <a:schemeClr val="tx1"/>
            </a:solidFill>
            <a:round/>
            <a:headEnd/>
            <a:tailEnd type="oval" w="med" len="med"/>
          </a:ln>
        </p:spPr>
        <p:txBody>
          <a:bodyPr wrap="none" anchor="ctr"/>
          <a:lstStyle/>
          <a:p>
            <a:endParaRPr lang="zh-CN" altLang="en-US"/>
          </a:p>
        </p:txBody>
      </p:sp>
      <p:sp>
        <p:nvSpPr>
          <p:cNvPr id="114705" name="Line 18"/>
          <p:cNvSpPr>
            <a:spLocks noChangeShapeType="1"/>
          </p:cNvSpPr>
          <p:nvPr/>
        </p:nvSpPr>
        <p:spPr bwMode="gray">
          <a:xfrm flipH="1" flipV="1">
            <a:off x="6640513" y="4167188"/>
            <a:ext cx="576262" cy="0"/>
          </a:xfrm>
          <a:prstGeom prst="line">
            <a:avLst/>
          </a:prstGeom>
          <a:noFill/>
          <a:ln w="9525">
            <a:solidFill>
              <a:schemeClr val="tx1"/>
            </a:solidFill>
            <a:round/>
            <a:headEnd/>
            <a:tailEnd type="oval" w="med" len="med"/>
          </a:ln>
        </p:spPr>
        <p:txBody>
          <a:bodyPr wrap="none" anchor="ctr"/>
          <a:lstStyle/>
          <a:p>
            <a:endParaRPr lang="zh-CN" altLang="en-US"/>
          </a:p>
        </p:txBody>
      </p:sp>
      <p:sp>
        <p:nvSpPr>
          <p:cNvPr id="114706" name="Line 19"/>
          <p:cNvSpPr>
            <a:spLocks noChangeShapeType="1"/>
          </p:cNvSpPr>
          <p:nvPr/>
        </p:nvSpPr>
        <p:spPr bwMode="gray">
          <a:xfrm flipV="1">
            <a:off x="1903413" y="4167188"/>
            <a:ext cx="576262" cy="0"/>
          </a:xfrm>
          <a:prstGeom prst="line">
            <a:avLst/>
          </a:prstGeom>
          <a:noFill/>
          <a:ln w="9525">
            <a:solidFill>
              <a:schemeClr val="tx1"/>
            </a:solidFill>
            <a:round/>
            <a:headEnd/>
            <a:tailEnd type="oval" w="med" len="med"/>
          </a:ln>
        </p:spPr>
        <p:txBody>
          <a:bodyPr wrap="none" anchor="ctr"/>
          <a:lstStyle/>
          <a:p>
            <a:endParaRPr lang="zh-CN" altLang="en-US"/>
          </a:p>
        </p:txBody>
      </p:sp>
      <p:sp>
        <p:nvSpPr>
          <p:cNvPr id="114707" name="Text Box 20"/>
          <p:cNvSpPr txBox="1">
            <a:spLocks noChangeArrowheads="1"/>
          </p:cNvSpPr>
          <p:nvPr/>
        </p:nvSpPr>
        <p:spPr bwMode="black">
          <a:xfrm>
            <a:off x="1857356" y="2470150"/>
            <a:ext cx="2857520" cy="338554"/>
          </a:xfrm>
          <a:prstGeom prst="rect">
            <a:avLst/>
          </a:prstGeom>
          <a:noFill/>
          <a:ln w="9525">
            <a:noFill/>
            <a:miter lim="800000"/>
            <a:headEnd/>
            <a:tailEnd/>
          </a:ln>
        </p:spPr>
        <p:txBody>
          <a:bodyPr wrap="square">
            <a:spAutoFit/>
          </a:bodyPr>
          <a:lstStyle/>
          <a:p>
            <a:pPr algn="ctr">
              <a:spcBef>
                <a:spcPct val="50000"/>
              </a:spcBef>
            </a:pPr>
            <a:r>
              <a:rPr lang="zh-CN" altLang="en-US" sz="1600" b="1" dirty="0" smtClean="0">
                <a:ea typeface="宋体" charset="-122"/>
                <a:cs typeface="Arial" charset="0"/>
              </a:rPr>
              <a:t>在线业务办理与</a:t>
            </a:r>
            <a:r>
              <a:rPr lang="zh-CN" altLang="en-US" sz="1600" b="1" dirty="0" smtClean="0"/>
              <a:t>住房保障</a:t>
            </a:r>
            <a:endParaRPr lang="en-US" altLang="zh-CN" sz="1600" b="1" dirty="0">
              <a:ea typeface="宋体" charset="-122"/>
              <a:cs typeface="Arial" charset="0"/>
            </a:endParaRPr>
          </a:p>
        </p:txBody>
      </p:sp>
      <p:sp>
        <p:nvSpPr>
          <p:cNvPr id="114708" name="Text Box 21"/>
          <p:cNvSpPr txBox="1">
            <a:spLocks noChangeArrowheads="1"/>
          </p:cNvSpPr>
          <p:nvPr/>
        </p:nvSpPr>
        <p:spPr bwMode="black">
          <a:xfrm>
            <a:off x="4681538" y="2470150"/>
            <a:ext cx="1676400" cy="338554"/>
          </a:xfrm>
          <a:prstGeom prst="rect">
            <a:avLst/>
          </a:prstGeom>
          <a:noFill/>
          <a:ln w="9525">
            <a:noFill/>
            <a:miter lim="800000"/>
            <a:headEnd/>
            <a:tailEnd/>
          </a:ln>
        </p:spPr>
        <p:txBody>
          <a:bodyPr>
            <a:spAutoFit/>
          </a:bodyPr>
          <a:lstStyle/>
          <a:p>
            <a:pPr algn="ctr">
              <a:spcBef>
                <a:spcPct val="50000"/>
              </a:spcBef>
            </a:pPr>
            <a:r>
              <a:rPr lang="zh-CN" altLang="en-US" sz="1600" b="1" dirty="0" smtClean="0"/>
              <a:t>政府信息公开</a:t>
            </a:r>
            <a:endParaRPr lang="en-US" altLang="zh-CN" sz="1600" b="1" dirty="0">
              <a:ea typeface="宋体" charset="-122"/>
              <a:cs typeface="Arial" charset="0"/>
            </a:endParaRPr>
          </a:p>
        </p:txBody>
      </p:sp>
      <p:sp>
        <p:nvSpPr>
          <p:cNvPr id="114709" name="Text Box 22"/>
          <p:cNvSpPr txBox="1">
            <a:spLocks noChangeArrowheads="1"/>
          </p:cNvSpPr>
          <p:nvPr/>
        </p:nvSpPr>
        <p:spPr bwMode="black">
          <a:xfrm>
            <a:off x="7218363" y="4003675"/>
            <a:ext cx="1609725" cy="338554"/>
          </a:xfrm>
          <a:prstGeom prst="rect">
            <a:avLst/>
          </a:prstGeom>
          <a:noFill/>
          <a:ln w="9525">
            <a:noFill/>
            <a:miter lim="800000"/>
            <a:headEnd/>
            <a:tailEnd/>
          </a:ln>
        </p:spPr>
        <p:txBody>
          <a:bodyPr>
            <a:spAutoFit/>
          </a:bodyPr>
          <a:lstStyle/>
          <a:p>
            <a:pPr>
              <a:spcBef>
                <a:spcPct val="50000"/>
              </a:spcBef>
            </a:pPr>
            <a:r>
              <a:rPr lang="zh-CN" altLang="en-US" sz="1600" b="1" dirty="0" smtClean="0"/>
              <a:t>诚信档案查询</a:t>
            </a:r>
            <a:endParaRPr lang="en-US" altLang="zh-CN" sz="1600" b="1" dirty="0">
              <a:ea typeface="宋体" charset="-122"/>
              <a:cs typeface="Arial" charset="0"/>
            </a:endParaRPr>
          </a:p>
        </p:txBody>
      </p:sp>
      <p:sp>
        <p:nvSpPr>
          <p:cNvPr id="114710" name="Text Box 23"/>
          <p:cNvSpPr txBox="1">
            <a:spLocks noChangeArrowheads="1"/>
          </p:cNvSpPr>
          <p:nvPr/>
        </p:nvSpPr>
        <p:spPr bwMode="black">
          <a:xfrm>
            <a:off x="3821112" y="5759450"/>
            <a:ext cx="2108209" cy="338554"/>
          </a:xfrm>
          <a:prstGeom prst="rect">
            <a:avLst/>
          </a:prstGeom>
          <a:noFill/>
          <a:ln w="9525">
            <a:noFill/>
            <a:miter lim="800000"/>
            <a:headEnd/>
            <a:tailEnd/>
          </a:ln>
        </p:spPr>
        <p:txBody>
          <a:bodyPr wrap="square">
            <a:spAutoFit/>
          </a:bodyPr>
          <a:lstStyle/>
          <a:p>
            <a:pPr algn="ctr">
              <a:spcBef>
                <a:spcPct val="50000"/>
              </a:spcBef>
            </a:pPr>
            <a:r>
              <a:rPr lang="zh-CN" altLang="en-US" sz="1600" b="1" dirty="0" smtClean="0"/>
              <a:t>房管资讯与市场信息</a:t>
            </a:r>
            <a:endParaRPr lang="en-US" altLang="zh-CN" sz="1600" b="1" dirty="0">
              <a:ea typeface="宋体" charset="-122"/>
              <a:cs typeface="Arial" charset="0"/>
            </a:endParaRPr>
          </a:p>
        </p:txBody>
      </p:sp>
      <p:sp>
        <p:nvSpPr>
          <p:cNvPr id="114711" name="Text Box 24"/>
          <p:cNvSpPr txBox="1">
            <a:spLocks noChangeArrowheads="1"/>
          </p:cNvSpPr>
          <p:nvPr/>
        </p:nvSpPr>
        <p:spPr bwMode="black">
          <a:xfrm>
            <a:off x="301625" y="3927475"/>
            <a:ext cx="1570038" cy="338554"/>
          </a:xfrm>
          <a:prstGeom prst="rect">
            <a:avLst/>
          </a:prstGeom>
          <a:noFill/>
          <a:ln w="9525">
            <a:noFill/>
            <a:miter lim="800000"/>
            <a:headEnd/>
            <a:tailEnd/>
          </a:ln>
        </p:spPr>
        <p:txBody>
          <a:bodyPr>
            <a:spAutoFit/>
          </a:bodyPr>
          <a:lstStyle/>
          <a:p>
            <a:pPr algn="r">
              <a:spcBef>
                <a:spcPct val="50000"/>
              </a:spcBef>
            </a:pPr>
            <a:r>
              <a:rPr lang="zh-CN" altLang="en-US" sz="1600" b="1" dirty="0" smtClean="0"/>
              <a:t>网上信访</a:t>
            </a:r>
            <a:endParaRPr lang="en-US" altLang="zh-CN" sz="1600" b="1" dirty="0">
              <a:ea typeface="宋体" charset="-122"/>
              <a:cs typeface="Arial" charset="0"/>
            </a:endParaRPr>
          </a:p>
        </p:txBody>
      </p:sp>
      <p:sp>
        <p:nvSpPr>
          <p:cNvPr id="114712" name="Text Box 25"/>
          <p:cNvSpPr txBox="1">
            <a:spLocks noChangeArrowheads="1"/>
          </p:cNvSpPr>
          <p:nvPr/>
        </p:nvSpPr>
        <p:spPr bwMode="black">
          <a:xfrm>
            <a:off x="3714744" y="4071942"/>
            <a:ext cx="1736725" cy="369332"/>
          </a:xfrm>
          <a:prstGeom prst="rect">
            <a:avLst/>
          </a:prstGeom>
          <a:noFill/>
          <a:ln w="9525" algn="ctr">
            <a:noFill/>
            <a:miter lim="800000"/>
            <a:headEnd/>
            <a:tailEnd/>
          </a:ln>
        </p:spPr>
        <p:txBody>
          <a:bodyPr>
            <a:spAutoFit/>
          </a:bodyPr>
          <a:lstStyle/>
          <a:p>
            <a:pPr algn="ctr">
              <a:spcBef>
                <a:spcPct val="50000"/>
              </a:spcBef>
            </a:pPr>
            <a:r>
              <a:rPr lang="zh-CN" altLang="en-US" b="1" dirty="0" smtClean="0">
                <a:solidFill>
                  <a:srgbClr val="A50021"/>
                </a:solidFill>
                <a:ea typeface="宋体" charset="-122"/>
                <a:cs typeface="Arial" charset="0"/>
              </a:rPr>
              <a:t>具体服务内容</a:t>
            </a:r>
            <a:endParaRPr lang="en-US" altLang="zh-CN" b="1" dirty="0">
              <a:solidFill>
                <a:srgbClr val="A50021"/>
              </a:solidFill>
              <a:ea typeface="宋体" charset="-122"/>
              <a:cs typeface="Arial" charset="0"/>
            </a:endParaRPr>
          </a:p>
        </p:txBody>
      </p:sp>
      <p:sp>
        <p:nvSpPr>
          <p:cNvPr id="1167386" name="AutoShape 26"/>
          <p:cNvSpPr>
            <a:spLocks noChangeArrowheads="1"/>
          </p:cNvSpPr>
          <p:nvPr/>
        </p:nvSpPr>
        <p:spPr bwMode="gray">
          <a:xfrm>
            <a:off x="3382963" y="3636963"/>
            <a:ext cx="2339975" cy="663575"/>
          </a:xfrm>
          <a:custGeom>
            <a:avLst/>
            <a:gdLst>
              <a:gd name="G0" fmla="+- 13742 0 0"/>
              <a:gd name="G1" fmla="+- -11677937 0 0"/>
              <a:gd name="G2" fmla="+- 13742 0 -11677937"/>
              <a:gd name="G3" fmla="+- 10800 0 0"/>
              <a:gd name="G4" fmla="+- 0 0 13742"/>
              <a:gd name="T0" fmla="*/ 360 256 1"/>
              <a:gd name="T1" fmla="*/ 0 256 1"/>
              <a:gd name="G5" fmla="+- G2 T0 T1"/>
              <a:gd name="G6" fmla="?: G2 G2 G5"/>
              <a:gd name="G7" fmla="+- 0 0 G6"/>
              <a:gd name="G8" fmla="+- 8470 0 0"/>
              <a:gd name="G9" fmla="+- 0 0 -11677937"/>
              <a:gd name="G10" fmla="+- 8470 0 2700"/>
              <a:gd name="G11" fmla="cos G10 13742"/>
              <a:gd name="G12" fmla="sin G10 13742"/>
              <a:gd name="G13" fmla="cos 13500 13742"/>
              <a:gd name="G14" fmla="sin 13500 13742"/>
              <a:gd name="G15" fmla="+- G11 10800 0"/>
              <a:gd name="G16" fmla="+- G12 10800 0"/>
              <a:gd name="G17" fmla="+- G13 10800 0"/>
              <a:gd name="G18" fmla="+- G14 10800 0"/>
              <a:gd name="G19" fmla="*/ 8470 1 2"/>
              <a:gd name="G20" fmla="+- G19 5400 0"/>
              <a:gd name="G21" fmla="cos G20 13742"/>
              <a:gd name="G22" fmla="sin G20 13742"/>
              <a:gd name="G23" fmla="+- G21 10800 0"/>
              <a:gd name="G24" fmla="+- G12 G23 G22"/>
              <a:gd name="G25" fmla="+- G22 G23 G11"/>
              <a:gd name="G26" fmla="cos 10800 13742"/>
              <a:gd name="G27" fmla="sin 10800 13742"/>
              <a:gd name="G28" fmla="cos 8470 13742"/>
              <a:gd name="G29" fmla="sin 8470 13742"/>
              <a:gd name="G30" fmla="+- G26 10800 0"/>
              <a:gd name="G31" fmla="+- G27 10800 0"/>
              <a:gd name="G32" fmla="+- G28 10800 0"/>
              <a:gd name="G33" fmla="+- G29 10800 0"/>
              <a:gd name="G34" fmla="+- G19 5400 0"/>
              <a:gd name="G35" fmla="cos G34 -11677937"/>
              <a:gd name="G36" fmla="sin G34 -11677937"/>
              <a:gd name="G37" fmla="+/ -11677937 13742 2"/>
              <a:gd name="T2" fmla="*/ 180 256 1"/>
              <a:gd name="T3" fmla="*/ 0 256 1"/>
              <a:gd name="G38" fmla="+- G37 T2 T3"/>
              <a:gd name="G39" fmla="?: G2 G37 G38"/>
              <a:gd name="G40" fmla="cos 10800 G39"/>
              <a:gd name="G41" fmla="sin 10800 G39"/>
              <a:gd name="G42" fmla="cos 8470 G39"/>
              <a:gd name="G43" fmla="sin 8470 G39"/>
              <a:gd name="G44" fmla="+- G40 10800 0"/>
              <a:gd name="G45" fmla="+- G41 10800 0"/>
              <a:gd name="G46" fmla="+- G42 10800 0"/>
              <a:gd name="G47" fmla="+- G43 10800 0"/>
              <a:gd name="G48" fmla="+- G35 10800 0"/>
              <a:gd name="G49" fmla="+- G36 10800 0"/>
              <a:gd name="T4" fmla="*/ 10990 w 21600"/>
              <a:gd name="T5" fmla="*/ 1 h 21600"/>
              <a:gd name="T6" fmla="*/ 1169 w 21600"/>
              <a:gd name="T7" fmla="*/ 10495 h 21600"/>
              <a:gd name="T8" fmla="*/ 10949 w 21600"/>
              <a:gd name="T9" fmla="*/ 2331 h 21600"/>
              <a:gd name="T10" fmla="*/ 24299 w 21600"/>
              <a:gd name="T11" fmla="*/ 10849 h 21600"/>
              <a:gd name="T12" fmla="*/ 20420 w 21600"/>
              <a:gd name="T13" fmla="*/ 14700 h 21600"/>
              <a:gd name="T14" fmla="*/ 16569 w 21600"/>
              <a:gd name="T15" fmla="*/ 10821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9269" y="10830"/>
                </a:moveTo>
                <a:cubicBezTo>
                  <a:pt x="19269" y="10820"/>
                  <a:pt x="19270" y="10810"/>
                  <a:pt x="19270" y="10800"/>
                </a:cubicBezTo>
                <a:cubicBezTo>
                  <a:pt x="19270" y="6122"/>
                  <a:pt x="15477" y="2330"/>
                  <a:pt x="10800" y="2330"/>
                </a:cubicBezTo>
                <a:cubicBezTo>
                  <a:pt x="6226" y="2329"/>
                  <a:pt x="2478" y="5961"/>
                  <a:pt x="2334" y="10532"/>
                </a:cubicBezTo>
                <a:lnTo>
                  <a:pt x="5" y="10459"/>
                </a:lnTo>
                <a:cubicBezTo>
                  <a:pt x="189" y="4630"/>
                  <a:pt x="4968" y="-1"/>
                  <a:pt x="10800" y="0"/>
                </a:cubicBezTo>
                <a:cubicBezTo>
                  <a:pt x="16764" y="0"/>
                  <a:pt x="21600" y="4835"/>
                  <a:pt x="21600" y="10800"/>
                </a:cubicBezTo>
                <a:cubicBezTo>
                  <a:pt x="21600" y="10813"/>
                  <a:pt x="21599" y="10826"/>
                  <a:pt x="21599" y="10839"/>
                </a:cubicBezTo>
                <a:lnTo>
                  <a:pt x="24299" y="10849"/>
                </a:lnTo>
                <a:lnTo>
                  <a:pt x="20420" y="14700"/>
                </a:lnTo>
                <a:lnTo>
                  <a:pt x="16569" y="10821"/>
                </a:lnTo>
                <a:lnTo>
                  <a:pt x="19269" y="10830"/>
                </a:lnTo>
                <a:close/>
              </a:path>
            </a:pathLst>
          </a:custGeom>
          <a:gradFill rotWithShape="1">
            <a:gsLst>
              <a:gs pos="0">
                <a:schemeClr val="folHlink">
                  <a:gamma/>
                  <a:shade val="54510"/>
                  <a:invGamma/>
                </a:schemeClr>
              </a:gs>
              <a:gs pos="100000">
                <a:schemeClr val="folHlink"/>
              </a:gs>
            </a:gsLst>
            <a:lin ang="0" scaled="1"/>
          </a:gradFill>
          <a:ln w="9525" algn="ctr">
            <a:noFill/>
            <a:miter lim="800000"/>
            <a:headEnd/>
            <a:tailEnd/>
          </a:ln>
          <a:effectLst/>
        </p:spPr>
        <p:txBody>
          <a:bodyPr wrap="none" anchor="ctr"/>
          <a:lstStyle/>
          <a:p>
            <a:endParaRPr lang="zh-CN" altLang="zh-CN">
              <a:latin typeface="Calibri" pitchFamily="34" charset="0"/>
              <a:cs typeface="Arial" charset="0"/>
            </a:endParaRPr>
          </a:p>
        </p:txBody>
      </p:sp>
      <p:sp>
        <p:nvSpPr>
          <p:cNvPr id="1167387" name="AutoShape 27"/>
          <p:cNvSpPr>
            <a:spLocks noChangeArrowheads="1"/>
          </p:cNvSpPr>
          <p:nvPr/>
        </p:nvSpPr>
        <p:spPr bwMode="gray">
          <a:xfrm flipH="1" flipV="1">
            <a:off x="3462338" y="4268788"/>
            <a:ext cx="2392362" cy="620712"/>
          </a:xfrm>
          <a:custGeom>
            <a:avLst/>
            <a:gdLst>
              <a:gd name="T0" fmla="*/ 1212795 w 21600"/>
              <a:gd name="T1" fmla="*/ 29 h 21600"/>
              <a:gd name="T2" fmla="*/ 123716 w 21600"/>
              <a:gd name="T3" fmla="*/ 301563 h 21600"/>
              <a:gd name="T4" fmla="*/ 1209361 w 21600"/>
              <a:gd name="T5" fmla="*/ 63968 h 21600"/>
              <a:gd name="T6" fmla="*/ 2691296 w 21600"/>
              <a:gd name="T7" fmla="*/ 308890 h 21600"/>
              <a:gd name="T8" fmla="*/ 2270640 w 21600"/>
              <a:gd name="T9" fmla="*/ 418866 h 21600"/>
              <a:gd name="T10" fmla="*/ 1846660 w 21600"/>
              <a:gd name="T11" fmla="*/ 309724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73" y="10767"/>
                </a:moveTo>
                <a:cubicBezTo>
                  <a:pt x="19356" y="6045"/>
                  <a:pt x="15522" y="2226"/>
                  <a:pt x="10800" y="2226"/>
                </a:cubicBezTo>
                <a:cubicBezTo>
                  <a:pt x="6170" y="2225"/>
                  <a:pt x="2376" y="5901"/>
                  <a:pt x="2230" y="10529"/>
                </a:cubicBezTo>
                <a:lnTo>
                  <a:pt x="5" y="10459"/>
                </a:lnTo>
                <a:cubicBezTo>
                  <a:pt x="189" y="4630"/>
                  <a:pt x="4968" y="-1"/>
                  <a:pt x="10800" y="0"/>
                </a:cubicBezTo>
                <a:cubicBezTo>
                  <a:pt x="16748" y="0"/>
                  <a:pt x="21577" y="4810"/>
                  <a:pt x="21599" y="10759"/>
                </a:cubicBezTo>
                <a:lnTo>
                  <a:pt x="24299" y="10749"/>
                </a:lnTo>
                <a:lnTo>
                  <a:pt x="20501" y="14576"/>
                </a:lnTo>
                <a:lnTo>
                  <a:pt x="16673" y="10778"/>
                </a:lnTo>
                <a:lnTo>
                  <a:pt x="19373" y="10767"/>
                </a:lnTo>
                <a:close/>
              </a:path>
            </a:pathLst>
          </a:custGeom>
          <a:gradFill rotWithShape="1">
            <a:gsLst>
              <a:gs pos="0">
                <a:srgbClr val="550055"/>
              </a:gs>
              <a:gs pos="100000">
                <a:schemeClr val="folHlink"/>
              </a:gs>
            </a:gsLst>
            <a:lin ang="0" scaled="1"/>
          </a:gradFill>
          <a:ln w="9525" algn="ctr">
            <a:noFill/>
            <a:miter lim="800000"/>
            <a:headEnd/>
            <a:tailEnd/>
          </a:ln>
        </p:spPr>
        <p:txBody>
          <a:bodyPr rot="10800000" wrap="none" anchor="ctr"/>
          <a:lstStyle/>
          <a:p>
            <a:endParaRPr lang="zh-CN" altLang="zh-CN">
              <a:latin typeface="Calibri" pitchFamily="34" charset="0"/>
              <a:cs typeface="Arial" charset="0"/>
            </a:endParaRPr>
          </a:p>
        </p:txBody>
      </p:sp>
      <p:sp>
        <p:nvSpPr>
          <p:cNvPr id="114715" name="Rectangle 28"/>
          <p:cNvSpPr>
            <a:spLocks noChangeArrowheads="1"/>
          </p:cNvSpPr>
          <p:nvPr/>
        </p:nvSpPr>
        <p:spPr bwMode="black">
          <a:xfrm>
            <a:off x="357158" y="1428736"/>
            <a:ext cx="7786741" cy="1344984"/>
          </a:xfrm>
          <a:prstGeom prst="rect">
            <a:avLst/>
          </a:prstGeom>
          <a:noFill/>
          <a:ln w="9525" algn="ctr">
            <a:noFill/>
            <a:miter lim="800000"/>
            <a:headEnd/>
            <a:tailEnd/>
          </a:ln>
        </p:spPr>
        <p:txBody>
          <a:bodyPr wrap="square">
            <a:spAutoFit/>
          </a:bodyPr>
          <a:lstStyle/>
          <a:p>
            <a:pPr eaLnBrk="0" hangingPunct="0">
              <a:lnSpc>
                <a:spcPct val="110000"/>
              </a:lnSpc>
            </a:pPr>
            <a:r>
              <a:rPr lang="zh-CN" altLang="en-US" sz="2000" b="1" dirty="0" smtClean="0">
                <a:solidFill>
                  <a:schemeClr val="hlink"/>
                </a:solidFill>
                <a:ea typeface="宋体" charset="-122"/>
                <a:cs typeface="Arial" charset="0"/>
              </a:rPr>
              <a:t>我国政府部门提供的房地产信息服务的服务内容</a:t>
            </a:r>
            <a:r>
              <a:rPr lang="zh-CN" altLang="en-US" dirty="0" smtClean="0">
                <a:solidFill>
                  <a:srgbClr val="000000"/>
                </a:solidFill>
                <a:ea typeface="宋体" charset="-122"/>
                <a:cs typeface="Arial" charset="0"/>
              </a:rPr>
              <a:t>指的是为服务对象提供的特定服务和产品，比较突出的例子就是各省市的城乡建设委员会、房产管理局等政府部门建立的门户网站。这些门户网站其实就是一个个房地产信息服务网站。</a:t>
            </a:r>
            <a:endParaRPr lang="en-US" altLang="zh-CN" dirty="0">
              <a:solidFill>
                <a:srgbClr val="000000"/>
              </a:solidFill>
              <a:ea typeface="宋体" charset="-122"/>
              <a:cs typeface="Arial" charset="0"/>
            </a:endParaRPr>
          </a:p>
        </p:txBody>
      </p:sp>
      <p:sp>
        <p:nvSpPr>
          <p:cNvPr id="114716" name="Rectangle 28"/>
          <p:cNvSpPr>
            <a:spLocks noGrp="1" noChangeArrowheads="1"/>
          </p:cNvSpPr>
          <p:nvPr>
            <p:ph type="title" idx="4294967295"/>
          </p:nvPr>
        </p:nvSpPr>
        <p:spPr>
          <a:noFill/>
          <a:ln/>
        </p:spPr>
        <p:txBody>
          <a:bodyPr/>
          <a:lstStyle/>
          <a:p>
            <a:r>
              <a:rPr lang="zh-CN" altLang="en-US" sz="4000" dirty="0" smtClean="0">
                <a:ea typeface="宋体" charset="-122"/>
              </a:rPr>
              <a:t>要素分析</a:t>
            </a:r>
            <a:r>
              <a:rPr lang="en-US" altLang="zh-CN" sz="4000" dirty="0" smtClean="0">
                <a:ea typeface="宋体" charset="-122"/>
              </a:rPr>
              <a:t>——</a:t>
            </a:r>
            <a:r>
              <a:rPr lang="zh-CN" altLang="en-US" sz="4000" dirty="0" smtClean="0">
                <a:ea typeface="宋体" charset="-122"/>
              </a:rPr>
              <a:t>服务内容</a:t>
            </a:r>
            <a:endParaRPr lang="en-US" altLang="zh-CN" sz="4000" dirty="0">
              <a:ea typeface="宋体" charset="-122"/>
            </a:endParaRPr>
          </a:p>
        </p:txBody>
      </p:sp>
    </p:spTree>
  </p:cSld>
  <p:clrMapOvr>
    <a:masterClrMapping/>
  </p:clrMapOvr>
  <p:transition>
    <p:cover dir="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任意多边形 204"/>
          <p:cNvSpPr/>
          <p:nvPr/>
        </p:nvSpPr>
        <p:spPr>
          <a:xfrm rot="2700000" flipV="1">
            <a:off x="5989427" y="2257153"/>
            <a:ext cx="45719" cy="795111"/>
          </a:xfrm>
          <a:custGeom>
            <a:avLst/>
            <a:gdLst>
              <a:gd name="connsiteX0" fmla="*/ 0 w 381000"/>
              <a:gd name="connsiteY0" fmla="*/ 0 h 279400"/>
              <a:gd name="connsiteX1" fmla="*/ 95250 w 381000"/>
              <a:gd name="connsiteY1" fmla="*/ 190500 h 279400"/>
              <a:gd name="connsiteX2" fmla="*/ 323850 w 381000"/>
              <a:gd name="connsiteY2" fmla="*/ 266700 h 279400"/>
              <a:gd name="connsiteX3" fmla="*/ 342900 w 381000"/>
              <a:gd name="connsiteY3" fmla="*/ 266700 h 279400"/>
              <a:gd name="connsiteX4" fmla="*/ 381000 w 381000"/>
              <a:gd name="connsiteY4" fmla="*/ 266700 h 27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279400">
                <a:moveTo>
                  <a:pt x="0" y="0"/>
                </a:moveTo>
                <a:cubicBezTo>
                  <a:pt x="20637" y="73025"/>
                  <a:pt x="41275" y="146050"/>
                  <a:pt x="95250" y="190500"/>
                </a:cubicBezTo>
                <a:cubicBezTo>
                  <a:pt x="149225" y="234950"/>
                  <a:pt x="282575" y="254000"/>
                  <a:pt x="323850" y="266700"/>
                </a:cubicBezTo>
                <a:cubicBezTo>
                  <a:pt x="365125" y="279400"/>
                  <a:pt x="342900" y="266700"/>
                  <a:pt x="342900" y="266700"/>
                </a:cubicBezTo>
                <a:lnTo>
                  <a:pt x="381000" y="266700"/>
                </a:lnTo>
              </a:path>
            </a:pathLst>
          </a:custGeom>
          <a:ln w="635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03" name="任意多边形 202"/>
          <p:cNvSpPr/>
          <p:nvPr/>
        </p:nvSpPr>
        <p:spPr>
          <a:xfrm rot="2700000" flipH="1" flipV="1">
            <a:off x="4257055" y="3390225"/>
            <a:ext cx="45719" cy="1350768"/>
          </a:xfrm>
          <a:custGeom>
            <a:avLst/>
            <a:gdLst>
              <a:gd name="connsiteX0" fmla="*/ 0 w 381000"/>
              <a:gd name="connsiteY0" fmla="*/ 0 h 279400"/>
              <a:gd name="connsiteX1" fmla="*/ 95250 w 381000"/>
              <a:gd name="connsiteY1" fmla="*/ 190500 h 279400"/>
              <a:gd name="connsiteX2" fmla="*/ 323850 w 381000"/>
              <a:gd name="connsiteY2" fmla="*/ 266700 h 279400"/>
              <a:gd name="connsiteX3" fmla="*/ 342900 w 381000"/>
              <a:gd name="connsiteY3" fmla="*/ 266700 h 279400"/>
              <a:gd name="connsiteX4" fmla="*/ 381000 w 381000"/>
              <a:gd name="connsiteY4" fmla="*/ 266700 h 27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279400">
                <a:moveTo>
                  <a:pt x="0" y="0"/>
                </a:moveTo>
                <a:cubicBezTo>
                  <a:pt x="20637" y="73025"/>
                  <a:pt x="41275" y="146050"/>
                  <a:pt x="95250" y="190500"/>
                </a:cubicBezTo>
                <a:cubicBezTo>
                  <a:pt x="149225" y="234950"/>
                  <a:pt x="282575" y="254000"/>
                  <a:pt x="323850" y="266700"/>
                </a:cubicBezTo>
                <a:cubicBezTo>
                  <a:pt x="365125" y="279400"/>
                  <a:pt x="342900" y="266700"/>
                  <a:pt x="342900" y="266700"/>
                </a:cubicBezTo>
                <a:lnTo>
                  <a:pt x="381000" y="266700"/>
                </a:lnTo>
              </a:path>
            </a:pathLst>
          </a:custGeom>
          <a:ln w="635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95" name="任意多边形 194"/>
          <p:cNvSpPr/>
          <p:nvPr/>
        </p:nvSpPr>
        <p:spPr>
          <a:xfrm rot="13861658">
            <a:off x="3069011" y="2999500"/>
            <a:ext cx="809378" cy="930438"/>
          </a:xfrm>
          <a:custGeom>
            <a:avLst/>
            <a:gdLst>
              <a:gd name="connsiteX0" fmla="*/ 0 w 381000"/>
              <a:gd name="connsiteY0" fmla="*/ 0 h 279400"/>
              <a:gd name="connsiteX1" fmla="*/ 95250 w 381000"/>
              <a:gd name="connsiteY1" fmla="*/ 190500 h 279400"/>
              <a:gd name="connsiteX2" fmla="*/ 323850 w 381000"/>
              <a:gd name="connsiteY2" fmla="*/ 266700 h 279400"/>
              <a:gd name="connsiteX3" fmla="*/ 342900 w 381000"/>
              <a:gd name="connsiteY3" fmla="*/ 266700 h 279400"/>
              <a:gd name="connsiteX4" fmla="*/ 381000 w 381000"/>
              <a:gd name="connsiteY4" fmla="*/ 266700 h 27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279400">
                <a:moveTo>
                  <a:pt x="0" y="0"/>
                </a:moveTo>
                <a:cubicBezTo>
                  <a:pt x="20637" y="73025"/>
                  <a:pt x="41275" y="146050"/>
                  <a:pt x="95250" y="190500"/>
                </a:cubicBezTo>
                <a:cubicBezTo>
                  <a:pt x="149225" y="234950"/>
                  <a:pt x="282575" y="254000"/>
                  <a:pt x="323850" y="266700"/>
                </a:cubicBezTo>
                <a:cubicBezTo>
                  <a:pt x="365125" y="279400"/>
                  <a:pt x="342900" y="266700"/>
                  <a:pt x="342900" y="266700"/>
                </a:cubicBezTo>
                <a:lnTo>
                  <a:pt x="381000" y="266700"/>
                </a:lnTo>
              </a:path>
            </a:pathLst>
          </a:custGeom>
          <a:ln w="635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58" name="任意多边形 157"/>
          <p:cNvSpPr/>
          <p:nvPr/>
        </p:nvSpPr>
        <p:spPr>
          <a:xfrm rot="8636690">
            <a:off x="4264783" y="4265203"/>
            <a:ext cx="685872" cy="878538"/>
          </a:xfrm>
          <a:custGeom>
            <a:avLst/>
            <a:gdLst>
              <a:gd name="connsiteX0" fmla="*/ 0 w 381000"/>
              <a:gd name="connsiteY0" fmla="*/ 0 h 279400"/>
              <a:gd name="connsiteX1" fmla="*/ 95250 w 381000"/>
              <a:gd name="connsiteY1" fmla="*/ 190500 h 279400"/>
              <a:gd name="connsiteX2" fmla="*/ 323850 w 381000"/>
              <a:gd name="connsiteY2" fmla="*/ 266700 h 279400"/>
              <a:gd name="connsiteX3" fmla="*/ 342900 w 381000"/>
              <a:gd name="connsiteY3" fmla="*/ 266700 h 279400"/>
              <a:gd name="connsiteX4" fmla="*/ 381000 w 381000"/>
              <a:gd name="connsiteY4" fmla="*/ 266700 h 27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279400">
                <a:moveTo>
                  <a:pt x="0" y="0"/>
                </a:moveTo>
                <a:cubicBezTo>
                  <a:pt x="20637" y="73025"/>
                  <a:pt x="41275" y="146050"/>
                  <a:pt x="95250" y="190500"/>
                </a:cubicBezTo>
                <a:cubicBezTo>
                  <a:pt x="149225" y="234950"/>
                  <a:pt x="282575" y="254000"/>
                  <a:pt x="323850" y="266700"/>
                </a:cubicBezTo>
                <a:cubicBezTo>
                  <a:pt x="365125" y="279400"/>
                  <a:pt x="342900" y="266700"/>
                  <a:pt x="342900" y="266700"/>
                </a:cubicBezTo>
                <a:lnTo>
                  <a:pt x="381000" y="266700"/>
                </a:lnTo>
              </a:path>
            </a:pathLst>
          </a:custGeom>
          <a:ln w="635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59" name="任意多边形 158"/>
          <p:cNvSpPr/>
          <p:nvPr/>
        </p:nvSpPr>
        <p:spPr>
          <a:xfrm rot="10800000">
            <a:off x="2571736" y="3429000"/>
            <a:ext cx="642942" cy="642942"/>
          </a:xfrm>
          <a:custGeom>
            <a:avLst/>
            <a:gdLst>
              <a:gd name="connsiteX0" fmla="*/ 0 w 381000"/>
              <a:gd name="connsiteY0" fmla="*/ 0 h 279400"/>
              <a:gd name="connsiteX1" fmla="*/ 95250 w 381000"/>
              <a:gd name="connsiteY1" fmla="*/ 190500 h 279400"/>
              <a:gd name="connsiteX2" fmla="*/ 323850 w 381000"/>
              <a:gd name="connsiteY2" fmla="*/ 266700 h 279400"/>
              <a:gd name="connsiteX3" fmla="*/ 342900 w 381000"/>
              <a:gd name="connsiteY3" fmla="*/ 266700 h 279400"/>
              <a:gd name="connsiteX4" fmla="*/ 381000 w 381000"/>
              <a:gd name="connsiteY4" fmla="*/ 266700 h 27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279400">
                <a:moveTo>
                  <a:pt x="0" y="0"/>
                </a:moveTo>
                <a:cubicBezTo>
                  <a:pt x="20637" y="73025"/>
                  <a:pt x="41275" y="146050"/>
                  <a:pt x="95250" y="190500"/>
                </a:cubicBezTo>
                <a:cubicBezTo>
                  <a:pt x="149225" y="234950"/>
                  <a:pt x="282575" y="254000"/>
                  <a:pt x="323850" y="266700"/>
                </a:cubicBezTo>
                <a:cubicBezTo>
                  <a:pt x="365125" y="279400"/>
                  <a:pt x="342900" y="266700"/>
                  <a:pt x="342900" y="266700"/>
                </a:cubicBezTo>
                <a:lnTo>
                  <a:pt x="381000" y="266700"/>
                </a:lnTo>
              </a:path>
            </a:pathLst>
          </a:custGeom>
          <a:ln w="635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57" name="任意多边形 156"/>
          <p:cNvSpPr/>
          <p:nvPr/>
        </p:nvSpPr>
        <p:spPr>
          <a:xfrm rot="16200000">
            <a:off x="2964645" y="4822041"/>
            <a:ext cx="428628" cy="357190"/>
          </a:xfrm>
          <a:custGeom>
            <a:avLst/>
            <a:gdLst>
              <a:gd name="connsiteX0" fmla="*/ 0 w 381000"/>
              <a:gd name="connsiteY0" fmla="*/ 0 h 279400"/>
              <a:gd name="connsiteX1" fmla="*/ 95250 w 381000"/>
              <a:gd name="connsiteY1" fmla="*/ 190500 h 279400"/>
              <a:gd name="connsiteX2" fmla="*/ 323850 w 381000"/>
              <a:gd name="connsiteY2" fmla="*/ 266700 h 279400"/>
              <a:gd name="connsiteX3" fmla="*/ 342900 w 381000"/>
              <a:gd name="connsiteY3" fmla="*/ 266700 h 279400"/>
              <a:gd name="connsiteX4" fmla="*/ 381000 w 381000"/>
              <a:gd name="connsiteY4" fmla="*/ 266700 h 27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279400">
                <a:moveTo>
                  <a:pt x="0" y="0"/>
                </a:moveTo>
                <a:cubicBezTo>
                  <a:pt x="20637" y="73025"/>
                  <a:pt x="41275" y="146050"/>
                  <a:pt x="95250" y="190500"/>
                </a:cubicBezTo>
                <a:cubicBezTo>
                  <a:pt x="149225" y="234950"/>
                  <a:pt x="282575" y="254000"/>
                  <a:pt x="323850" y="266700"/>
                </a:cubicBezTo>
                <a:cubicBezTo>
                  <a:pt x="365125" y="279400"/>
                  <a:pt x="342900" y="266700"/>
                  <a:pt x="342900" y="266700"/>
                </a:cubicBezTo>
                <a:lnTo>
                  <a:pt x="381000" y="266700"/>
                </a:lnTo>
              </a:path>
            </a:pathLst>
          </a:custGeom>
          <a:ln w="635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zh-CN" altLang="en-US" sz="4000" dirty="0" smtClean="0"/>
              <a:t>要素分析</a:t>
            </a:r>
            <a:r>
              <a:rPr lang="en-US" altLang="zh-CN" sz="4000" dirty="0" smtClean="0"/>
              <a:t>——</a:t>
            </a:r>
            <a:r>
              <a:rPr lang="zh-CN" altLang="en-US" sz="4000" dirty="0" smtClean="0"/>
              <a:t>服务策略</a:t>
            </a:r>
            <a:endParaRPr lang="zh-CN" altLang="en-US" sz="4000" dirty="0"/>
          </a:p>
        </p:txBody>
      </p:sp>
      <p:sp>
        <p:nvSpPr>
          <p:cNvPr id="99" name="AutoShape 2"/>
          <p:cNvSpPr>
            <a:spLocks noChangeArrowheads="1"/>
          </p:cNvSpPr>
          <p:nvPr/>
        </p:nvSpPr>
        <p:spPr bwMode="gray">
          <a:xfrm rot="18243359">
            <a:off x="6612732" y="1982120"/>
            <a:ext cx="1520825" cy="1322387"/>
          </a:xfrm>
          <a:custGeom>
            <a:avLst/>
            <a:gdLst>
              <a:gd name="T0" fmla="*/ 760413 w 21600"/>
              <a:gd name="T1" fmla="*/ 0 h 21600"/>
              <a:gd name="T2" fmla="*/ 49145 w 21600"/>
              <a:gd name="T3" fmla="*/ 549280 h 21600"/>
              <a:gd name="T4" fmla="*/ 760413 w 21600"/>
              <a:gd name="T5" fmla="*/ 65568 h 21600"/>
              <a:gd name="T6" fmla="*/ 1471680 w 21600"/>
              <a:gd name="T7" fmla="*/ 549280 h 21600"/>
              <a:gd name="T8" fmla="*/ 0 60000 65536"/>
              <a:gd name="T9" fmla="*/ 0 60000 65536"/>
              <a:gd name="T10" fmla="*/ 0 60000 65536"/>
              <a:gd name="T11" fmla="*/ 0 60000 65536"/>
              <a:gd name="T12" fmla="*/ 48 w 21600"/>
              <a:gd name="T13" fmla="*/ 0 h 21600"/>
              <a:gd name="T14" fmla="*/ 21552 w 21600"/>
              <a:gd name="T15" fmla="*/ 11717 h 21600"/>
            </a:gdLst>
            <a:ahLst/>
            <a:cxnLst>
              <a:cxn ang="T8">
                <a:pos x="T0" y="T1"/>
              </a:cxn>
              <a:cxn ang="T9">
                <a:pos x="T2" y="T3"/>
              </a:cxn>
              <a:cxn ang="T10">
                <a:pos x="T4" y="T5"/>
              </a:cxn>
              <a:cxn ang="T11">
                <a:pos x="T6" y="T7"/>
              </a:cxn>
            </a:cxnLst>
            <a:rect l="T12" t="T13" r="T14" b="T15"/>
            <a:pathLst>
              <a:path w="21600" h="21600">
                <a:moveTo>
                  <a:pt x="1226" y="9068"/>
                </a:moveTo>
                <a:cubicBezTo>
                  <a:pt x="2063" y="4438"/>
                  <a:pt x="6094" y="1070"/>
                  <a:pt x="10800" y="1071"/>
                </a:cubicBezTo>
                <a:cubicBezTo>
                  <a:pt x="15505" y="1071"/>
                  <a:pt x="19536" y="4438"/>
                  <a:pt x="20373" y="9068"/>
                </a:cubicBezTo>
                <a:lnTo>
                  <a:pt x="21427" y="8877"/>
                </a:lnTo>
                <a:cubicBezTo>
                  <a:pt x="20497" y="3737"/>
                  <a:pt x="16023" y="-1"/>
                  <a:pt x="10799" y="0"/>
                </a:cubicBezTo>
                <a:cubicBezTo>
                  <a:pt x="5576" y="0"/>
                  <a:pt x="1102" y="3737"/>
                  <a:pt x="172" y="8877"/>
                </a:cubicBezTo>
                <a:close/>
              </a:path>
            </a:pathLst>
          </a:custGeom>
          <a:solidFill>
            <a:schemeClr val="tx1">
              <a:alpha val="47058"/>
            </a:schemeClr>
          </a:solidFill>
          <a:ln w="9525">
            <a:noFill/>
            <a:miter lim="800000"/>
            <a:headEnd/>
            <a:tailEnd/>
          </a:ln>
        </p:spPr>
        <p:txBody>
          <a:bodyPr wrap="none" anchor="ctr"/>
          <a:lstStyle/>
          <a:p>
            <a:endParaRPr lang="zh-CN" altLang="en-US">
              <a:ea typeface="宋体" charset="-122"/>
            </a:endParaRPr>
          </a:p>
        </p:txBody>
      </p:sp>
      <p:sp>
        <p:nvSpPr>
          <p:cNvPr id="100" name="AutoShape 3"/>
          <p:cNvSpPr>
            <a:spLocks noChangeArrowheads="1"/>
          </p:cNvSpPr>
          <p:nvPr/>
        </p:nvSpPr>
        <p:spPr bwMode="gray">
          <a:xfrm rot="12822593" flipH="1" flipV="1">
            <a:off x="2435226" y="4271965"/>
            <a:ext cx="1589087" cy="1555750"/>
          </a:xfrm>
          <a:custGeom>
            <a:avLst/>
            <a:gdLst>
              <a:gd name="T0" fmla="*/ 794544 w 21600"/>
              <a:gd name="T1" fmla="*/ 0 h 21600"/>
              <a:gd name="T2" fmla="*/ 51351 w 21600"/>
              <a:gd name="T3" fmla="*/ 646213 h 21600"/>
              <a:gd name="T4" fmla="*/ 794544 w 21600"/>
              <a:gd name="T5" fmla="*/ 77139 h 21600"/>
              <a:gd name="T6" fmla="*/ 1537736 w 21600"/>
              <a:gd name="T7" fmla="*/ 646213 h 21600"/>
              <a:gd name="T8" fmla="*/ 0 60000 65536"/>
              <a:gd name="T9" fmla="*/ 0 60000 65536"/>
              <a:gd name="T10" fmla="*/ 0 60000 65536"/>
              <a:gd name="T11" fmla="*/ 0 60000 65536"/>
              <a:gd name="T12" fmla="*/ 48 w 21600"/>
              <a:gd name="T13" fmla="*/ 0 h 21600"/>
              <a:gd name="T14" fmla="*/ 21552 w 21600"/>
              <a:gd name="T15" fmla="*/ 11717 h 21600"/>
            </a:gdLst>
            <a:ahLst/>
            <a:cxnLst>
              <a:cxn ang="T8">
                <a:pos x="T0" y="T1"/>
              </a:cxn>
              <a:cxn ang="T9">
                <a:pos x="T2" y="T3"/>
              </a:cxn>
              <a:cxn ang="T10">
                <a:pos x="T4" y="T5"/>
              </a:cxn>
              <a:cxn ang="T11">
                <a:pos x="T6" y="T7"/>
              </a:cxn>
            </a:cxnLst>
            <a:rect l="T12" t="T13" r="T14" b="T15"/>
            <a:pathLst>
              <a:path w="21600" h="21600">
                <a:moveTo>
                  <a:pt x="1226" y="9068"/>
                </a:moveTo>
                <a:cubicBezTo>
                  <a:pt x="2063" y="4438"/>
                  <a:pt x="6094" y="1070"/>
                  <a:pt x="10800" y="1071"/>
                </a:cubicBezTo>
                <a:cubicBezTo>
                  <a:pt x="15505" y="1071"/>
                  <a:pt x="19536" y="4438"/>
                  <a:pt x="20373" y="9068"/>
                </a:cubicBezTo>
                <a:lnTo>
                  <a:pt x="21427" y="8877"/>
                </a:lnTo>
                <a:cubicBezTo>
                  <a:pt x="20497" y="3737"/>
                  <a:pt x="16023" y="-1"/>
                  <a:pt x="10799" y="0"/>
                </a:cubicBezTo>
                <a:cubicBezTo>
                  <a:pt x="5576" y="0"/>
                  <a:pt x="1102" y="3737"/>
                  <a:pt x="172" y="8877"/>
                </a:cubicBezTo>
                <a:close/>
              </a:path>
            </a:pathLst>
          </a:custGeom>
          <a:solidFill>
            <a:schemeClr val="tx1">
              <a:alpha val="47058"/>
            </a:schemeClr>
          </a:solidFill>
          <a:ln w="9525">
            <a:noFill/>
            <a:miter lim="800000"/>
            <a:headEnd/>
            <a:tailEnd/>
          </a:ln>
        </p:spPr>
        <p:txBody>
          <a:bodyPr wrap="none" anchor="ctr"/>
          <a:lstStyle/>
          <a:p>
            <a:endParaRPr lang="zh-CN" altLang="en-US">
              <a:ea typeface="宋体" charset="-122"/>
            </a:endParaRPr>
          </a:p>
        </p:txBody>
      </p:sp>
      <p:grpSp>
        <p:nvGrpSpPr>
          <p:cNvPr id="101" name="Group 4"/>
          <p:cNvGrpSpPr>
            <a:grpSpLocks/>
          </p:cNvGrpSpPr>
          <p:nvPr/>
        </p:nvGrpSpPr>
        <p:grpSpPr bwMode="auto">
          <a:xfrm>
            <a:off x="1812926" y="4002090"/>
            <a:ext cx="939800" cy="993775"/>
            <a:chOff x="647" y="2562"/>
            <a:chExt cx="1210" cy="1278"/>
          </a:xfrm>
        </p:grpSpPr>
        <p:pic>
          <p:nvPicPr>
            <p:cNvPr id="102" name="Picture 5" descr="light_shadow"/>
            <p:cNvPicPr>
              <a:picLocks noChangeAspect="1" noChangeArrowheads="1"/>
            </p:cNvPicPr>
            <p:nvPr/>
          </p:nvPicPr>
          <p:blipFill>
            <a:blip r:embed="rId2">
              <a:lum bright="-78000" contrast="-78000"/>
            </a:blip>
            <a:srcRect/>
            <a:stretch>
              <a:fillRect/>
            </a:stretch>
          </p:blipFill>
          <p:spPr bwMode="gray">
            <a:xfrm>
              <a:off x="762" y="3564"/>
              <a:ext cx="996" cy="276"/>
            </a:xfrm>
            <a:prstGeom prst="rect">
              <a:avLst/>
            </a:prstGeom>
            <a:noFill/>
            <a:ln w="9525">
              <a:noFill/>
              <a:miter lim="800000"/>
              <a:headEnd/>
              <a:tailEnd/>
            </a:ln>
          </p:spPr>
        </p:pic>
        <p:pic>
          <p:nvPicPr>
            <p:cNvPr id="103" name="Picture 6" descr="circuler_1"/>
            <p:cNvPicPr>
              <a:picLocks noChangeAspect="1" noChangeArrowheads="1"/>
            </p:cNvPicPr>
            <p:nvPr/>
          </p:nvPicPr>
          <p:blipFill>
            <a:blip r:embed="rId3"/>
            <a:srcRect/>
            <a:stretch>
              <a:fillRect/>
            </a:stretch>
          </p:blipFill>
          <p:spPr bwMode="gray">
            <a:xfrm>
              <a:off x="647" y="2562"/>
              <a:ext cx="1210" cy="1178"/>
            </a:xfrm>
            <a:prstGeom prst="rect">
              <a:avLst/>
            </a:prstGeom>
            <a:noFill/>
            <a:ln w="9525">
              <a:noFill/>
              <a:miter lim="800000"/>
              <a:headEnd/>
              <a:tailEnd/>
            </a:ln>
          </p:spPr>
        </p:pic>
        <p:sp>
          <p:nvSpPr>
            <p:cNvPr id="104" name="Oval 7"/>
            <p:cNvSpPr>
              <a:spLocks noChangeArrowheads="1"/>
            </p:cNvSpPr>
            <p:nvPr/>
          </p:nvSpPr>
          <p:spPr bwMode="gray">
            <a:xfrm>
              <a:off x="647" y="2562"/>
              <a:ext cx="1202" cy="1182"/>
            </a:xfrm>
            <a:prstGeom prst="ellipse">
              <a:avLst/>
            </a:prstGeom>
            <a:solidFill>
              <a:schemeClr val="folHlink">
                <a:alpha val="54901"/>
              </a:schemeClr>
            </a:solidFill>
            <a:ln w="9525" algn="ctr">
              <a:noFill/>
              <a:round/>
              <a:headEnd/>
              <a:tailEnd/>
            </a:ln>
          </p:spPr>
          <p:txBody>
            <a:bodyPr wrap="none" anchor="ctr"/>
            <a:lstStyle/>
            <a:p>
              <a:endParaRPr lang="zh-CN" altLang="en-US">
                <a:ea typeface="宋体" charset="-122"/>
              </a:endParaRPr>
            </a:p>
          </p:txBody>
        </p:sp>
        <p:sp>
          <p:nvSpPr>
            <p:cNvPr id="105" name="Freeform 8"/>
            <p:cNvSpPr>
              <a:spLocks/>
            </p:cNvSpPr>
            <p:nvPr/>
          </p:nvSpPr>
          <p:spPr bwMode="ltGray">
            <a:xfrm>
              <a:off x="771" y="2586"/>
              <a:ext cx="945" cy="409"/>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7CBFE0">
                    <a:alpha val="0"/>
                  </a:srgbClr>
                </a:gs>
              </a:gsLst>
              <a:lin ang="5400000" scaled="1"/>
            </a:gradFill>
            <a:ln w="0">
              <a:noFill/>
              <a:round/>
              <a:headEnd/>
              <a:tailEnd/>
            </a:ln>
          </p:spPr>
          <p:txBody>
            <a:bodyPr/>
            <a:lstStyle/>
            <a:p>
              <a:endParaRPr lang="zh-CN" altLang="en-US">
                <a:ea typeface="宋体" charset="-122"/>
              </a:endParaRPr>
            </a:p>
          </p:txBody>
        </p:sp>
      </p:grpSp>
      <p:grpSp>
        <p:nvGrpSpPr>
          <p:cNvPr id="107" name="Group 10"/>
          <p:cNvGrpSpPr>
            <a:grpSpLocks/>
          </p:cNvGrpSpPr>
          <p:nvPr/>
        </p:nvGrpSpPr>
        <p:grpSpPr bwMode="auto">
          <a:xfrm>
            <a:off x="2933701" y="3875090"/>
            <a:ext cx="1216025" cy="1285875"/>
            <a:chOff x="647" y="2562"/>
            <a:chExt cx="1210" cy="1278"/>
          </a:xfrm>
        </p:grpSpPr>
        <p:pic>
          <p:nvPicPr>
            <p:cNvPr id="108" name="Picture 11" descr="light_shadow"/>
            <p:cNvPicPr>
              <a:picLocks noChangeAspect="1" noChangeArrowheads="1"/>
            </p:cNvPicPr>
            <p:nvPr/>
          </p:nvPicPr>
          <p:blipFill>
            <a:blip r:embed="rId4" cstate="print">
              <a:lum bright="-78000" contrast="-78000"/>
            </a:blip>
            <a:srcRect/>
            <a:stretch>
              <a:fillRect/>
            </a:stretch>
          </p:blipFill>
          <p:spPr bwMode="gray">
            <a:xfrm>
              <a:off x="762" y="3564"/>
              <a:ext cx="996" cy="276"/>
            </a:xfrm>
            <a:prstGeom prst="rect">
              <a:avLst/>
            </a:prstGeom>
            <a:noFill/>
            <a:ln w="9525">
              <a:noFill/>
              <a:miter lim="800000"/>
              <a:headEnd/>
              <a:tailEnd/>
            </a:ln>
          </p:spPr>
        </p:pic>
        <p:pic>
          <p:nvPicPr>
            <p:cNvPr id="109" name="Picture 12" descr="circuler_1"/>
            <p:cNvPicPr>
              <a:picLocks noChangeAspect="1" noChangeArrowheads="1"/>
            </p:cNvPicPr>
            <p:nvPr/>
          </p:nvPicPr>
          <p:blipFill>
            <a:blip r:embed="rId5"/>
            <a:srcRect/>
            <a:stretch>
              <a:fillRect/>
            </a:stretch>
          </p:blipFill>
          <p:spPr bwMode="gray">
            <a:xfrm>
              <a:off x="647" y="2562"/>
              <a:ext cx="1210" cy="1178"/>
            </a:xfrm>
            <a:prstGeom prst="rect">
              <a:avLst/>
            </a:prstGeom>
            <a:noFill/>
            <a:ln w="9525">
              <a:noFill/>
              <a:miter lim="800000"/>
              <a:headEnd/>
              <a:tailEnd/>
            </a:ln>
          </p:spPr>
        </p:pic>
        <p:sp>
          <p:nvSpPr>
            <p:cNvPr id="110" name="Oval 13"/>
            <p:cNvSpPr>
              <a:spLocks noChangeArrowheads="1"/>
            </p:cNvSpPr>
            <p:nvPr/>
          </p:nvSpPr>
          <p:spPr bwMode="gray">
            <a:xfrm>
              <a:off x="647" y="2562"/>
              <a:ext cx="1202" cy="1182"/>
            </a:xfrm>
            <a:prstGeom prst="ellipse">
              <a:avLst/>
            </a:prstGeom>
            <a:solidFill>
              <a:schemeClr val="hlink">
                <a:alpha val="54901"/>
              </a:schemeClr>
            </a:solidFill>
            <a:ln w="9525" algn="ctr">
              <a:noFill/>
              <a:round/>
              <a:headEnd/>
              <a:tailEnd/>
            </a:ln>
          </p:spPr>
          <p:txBody>
            <a:bodyPr wrap="none" anchor="ctr"/>
            <a:lstStyle/>
            <a:p>
              <a:endParaRPr lang="zh-CN" altLang="en-US">
                <a:ea typeface="宋体" charset="-122"/>
              </a:endParaRPr>
            </a:p>
          </p:txBody>
        </p:sp>
        <p:sp>
          <p:nvSpPr>
            <p:cNvPr id="111" name="Freeform 14"/>
            <p:cNvSpPr>
              <a:spLocks/>
            </p:cNvSpPr>
            <p:nvPr/>
          </p:nvSpPr>
          <p:spPr bwMode="ltGray">
            <a:xfrm>
              <a:off x="771" y="2586"/>
              <a:ext cx="945" cy="409"/>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7CBFE0">
                    <a:alpha val="0"/>
                  </a:srgbClr>
                </a:gs>
              </a:gsLst>
              <a:lin ang="5400000" scaled="1"/>
            </a:gradFill>
            <a:ln w="0">
              <a:noFill/>
              <a:round/>
              <a:headEnd/>
              <a:tailEnd/>
            </a:ln>
          </p:spPr>
          <p:txBody>
            <a:bodyPr/>
            <a:lstStyle/>
            <a:p>
              <a:endParaRPr lang="zh-CN" altLang="en-US">
                <a:ea typeface="宋体" charset="-122"/>
              </a:endParaRPr>
            </a:p>
          </p:txBody>
        </p:sp>
      </p:grpSp>
      <p:grpSp>
        <p:nvGrpSpPr>
          <p:cNvPr id="112" name="Group 15"/>
          <p:cNvGrpSpPr>
            <a:grpSpLocks/>
          </p:cNvGrpSpPr>
          <p:nvPr/>
        </p:nvGrpSpPr>
        <p:grpSpPr bwMode="auto">
          <a:xfrm>
            <a:off x="4500562" y="2428868"/>
            <a:ext cx="1447800" cy="1570038"/>
            <a:chOff x="647" y="2562"/>
            <a:chExt cx="1210" cy="1278"/>
          </a:xfrm>
        </p:grpSpPr>
        <p:pic>
          <p:nvPicPr>
            <p:cNvPr id="113" name="Picture 16" descr="light_shadow"/>
            <p:cNvPicPr>
              <a:picLocks noChangeAspect="1" noChangeArrowheads="1"/>
            </p:cNvPicPr>
            <p:nvPr/>
          </p:nvPicPr>
          <p:blipFill>
            <a:blip r:embed="rId6" cstate="print">
              <a:lum bright="-78000" contrast="-78000"/>
            </a:blip>
            <a:srcRect/>
            <a:stretch>
              <a:fillRect/>
            </a:stretch>
          </p:blipFill>
          <p:spPr bwMode="gray">
            <a:xfrm>
              <a:off x="762" y="3564"/>
              <a:ext cx="996" cy="276"/>
            </a:xfrm>
            <a:prstGeom prst="rect">
              <a:avLst/>
            </a:prstGeom>
            <a:noFill/>
            <a:ln w="9525">
              <a:noFill/>
              <a:miter lim="800000"/>
              <a:headEnd/>
              <a:tailEnd/>
            </a:ln>
          </p:spPr>
        </p:pic>
        <p:pic>
          <p:nvPicPr>
            <p:cNvPr id="114" name="Picture 17" descr="circuler_1"/>
            <p:cNvPicPr>
              <a:picLocks noChangeAspect="1" noChangeArrowheads="1"/>
            </p:cNvPicPr>
            <p:nvPr/>
          </p:nvPicPr>
          <p:blipFill>
            <a:blip r:embed="rId7"/>
            <a:srcRect/>
            <a:stretch>
              <a:fillRect/>
            </a:stretch>
          </p:blipFill>
          <p:spPr bwMode="gray">
            <a:xfrm>
              <a:off x="647" y="2562"/>
              <a:ext cx="1210" cy="1178"/>
            </a:xfrm>
            <a:prstGeom prst="rect">
              <a:avLst/>
            </a:prstGeom>
            <a:noFill/>
            <a:ln w="9525">
              <a:noFill/>
              <a:miter lim="800000"/>
              <a:headEnd/>
              <a:tailEnd/>
            </a:ln>
          </p:spPr>
        </p:pic>
        <p:sp>
          <p:nvSpPr>
            <p:cNvPr id="115" name="Oval 18"/>
            <p:cNvSpPr>
              <a:spLocks noChangeArrowheads="1"/>
            </p:cNvSpPr>
            <p:nvPr/>
          </p:nvSpPr>
          <p:spPr bwMode="gray">
            <a:xfrm>
              <a:off x="647" y="2562"/>
              <a:ext cx="1202" cy="1182"/>
            </a:xfrm>
            <a:prstGeom prst="ellipse">
              <a:avLst/>
            </a:prstGeom>
            <a:solidFill>
              <a:schemeClr val="accent1">
                <a:alpha val="54901"/>
              </a:schemeClr>
            </a:solidFill>
            <a:ln w="9525" algn="ctr">
              <a:noFill/>
              <a:round/>
              <a:headEnd/>
              <a:tailEnd/>
            </a:ln>
          </p:spPr>
          <p:txBody>
            <a:bodyPr wrap="none" anchor="ctr"/>
            <a:lstStyle/>
            <a:p>
              <a:endParaRPr lang="zh-CN" altLang="en-US">
                <a:ea typeface="宋体" charset="-122"/>
              </a:endParaRPr>
            </a:p>
          </p:txBody>
        </p:sp>
        <p:sp>
          <p:nvSpPr>
            <p:cNvPr id="116" name="Freeform 19"/>
            <p:cNvSpPr>
              <a:spLocks/>
            </p:cNvSpPr>
            <p:nvPr/>
          </p:nvSpPr>
          <p:spPr bwMode="ltGray">
            <a:xfrm>
              <a:off x="771" y="2586"/>
              <a:ext cx="945" cy="409"/>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7CBFE0">
                    <a:alpha val="0"/>
                  </a:srgbClr>
                </a:gs>
              </a:gsLst>
              <a:lin ang="5400000" scaled="1"/>
            </a:gradFill>
            <a:ln w="0">
              <a:noFill/>
              <a:round/>
              <a:headEnd/>
              <a:tailEnd/>
            </a:ln>
          </p:spPr>
          <p:txBody>
            <a:bodyPr/>
            <a:lstStyle/>
            <a:p>
              <a:endParaRPr lang="zh-CN" altLang="en-US">
                <a:ea typeface="宋体" charset="-122"/>
              </a:endParaRPr>
            </a:p>
          </p:txBody>
        </p:sp>
      </p:grpSp>
      <p:grpSp>
        <p:nvGrpSpPr>
          <p:cNvPr id="117" name="Group 20"/>
          <p:cNvGrpSpPr>
            <a:grpSpLocks/>
          </p:cNvGrpSpPr>
          <p:nvPr/>
        </p:nvGrpSpPr>
        <p:grpSpPr bwMode="auto">
          <a:xfrm>
            <a:off x="5843588" y="1497138"/>
            <a:ext cx="1216025" cy="1285875"/>
            <a:chOff x="647" y="2562"/>
            <a:chExt cx="1210" cy="1278"/>
          </a:xfrm>
        </p:grpSpPr>
        <p:pic>
          <p:nvPicPr>
            <p:cNvPr id="118" name="Picture 21" descr="light_shadow"/>
            <p:cNvPicPr>
              <a:picLocks noChangeAspect="1" noChangeArrowheads="1"/>
            </p:cNvPicPr>
            <p:nvPr/>
          </p:nvPicPr>
          <p:blipFill>
            <a:blip r:embed="rId4" cstate="print">
              <a:lum bright="-78000" contrast="-78000"/>
            </a:blip>
            <a:srcRect/>
            <a:stretch>
              <a:fillRect/>
            </a:stretch>
          </p:blipFill>
          <p:spPr bwMode="ltGray">
            <a:xfrm>
              <a:off x="762" y="3564"/>
              <a:ext cx="996" cy="276"/>
            </a:xfrm>
            <a:prstGeom prst="rect">
              <a:avLst/>
            </a:prstGeom>
            <a:noFill/>
            <a:ln w="9525">
              <a:noFill/>
              <a:miter lim="800000"/>
              <a:headEnd/>
              <a:tailEnd/>
            </a:ln>
          </p:spPr>
        </p:pic>
        <p:pic>
          <p:nvPicPr>
            <p:cNvPr id="119" name="Picture 22" descr="circuler_1"/>
            <p:cNvPicPr>
              <a:picLocks noChangeAspect="1" noChangeArrowheads="1"/>
            </p:cNvPicPr>
            <p:nvPr/>
          </p:nvPicPr>
          <p:blipFill>
            <a:blip r:embed="rId5"/>
            <a:srcRect/>
            <a:stretch>
              <a:fillRect/>
            </a:stretch>
          </p:blipFill>
          <p:spPr bwMode="ltGray">
            <a:xfrm>
              <a:off x="647" y="2562"/>
              <a:ext cx="1210" cy="1178"/>
            </a:xfrm>
            <a:prstGeom prst="rect">
              <a:avLst/>
            </a:prstGeom>
            <a:noFill/>
            <a:ln w="9525">
              <a:noFill/>
              <a:miter lim="800000"/>
              <a:headEnd/>
              <a:tailEnd/>
            </a:ln>
          </p:spPr>
        </p:pic>
        <p:sp>
          <p:nvSpPr>
            <p:cNvPr id="120" name="Oval 23"/>
            <p:cNvSpPr>
              <a:spLocks noChangeArrowheads="1"/>
            </p:cNvSpPr>
            <p:nvPr/>
          </p:nvSpPr>
          <p:spPr bwMode="ltGray">
            <a:xfrm>
              <a:off x="647" y="2562"/>
              <a:ext cx="1202" cy="1182"/>
            </a:xfrm>
            <a:prstGeom prst="ellipse">
              <a:avLst/>
            </a:prstGeom>
            <a:solidFill>
              <a:schemeClr val="accent2">
                <a:alpha val="54901"/>
              </a:schemeClr>
            </a:solidFill>
            <a:ln w="9525" algn="ctr">
              <a:noFill/>
              <a:round/>
              <a:headEnd/>
              <a:tailEnd/>
            </a:ln>
          </p:spPr>
          <p:txBody>
            <a:bodyPr wrap="none" anchor="ctr"/>
            <a:lstStyle/>
            <a:p>
              <a:endParaRPr lang="zh-CN" altLang="en-US">
                <a:ea typeface="宋体" charset="-122"/>
              </a:endParaRPr>
            </a:p>
          </p:txBody>
        </p:sp>
        <p:sp>
          <p:nvSpPr>
            <p:cNvPr id="121" name="Freeform 24"/>
            <p:cNvSpPr>
              <a:spLocks/>
            </p:cNvSpPr>
            <p:nvPr/>
          </p:nvSpPr>
          <p:spPr bwMode="ltGray">
            <a:xfrm>
              <a:off x="771" y="2586"/>
              <a:ext cx="945" cy="409"/>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7CBFE0">
                    <a:alpha val="0"/>
                  </a:srgbClr>
                </a:gs>
              </a:gsLst>
              <a:lin ang="5400000" scaled="1"/>
            </a:gradFill>
            <a:ln w="0">
              <a:noFill/>
              <a:round/>
              <a:headEnd/>
              <a:tailEnd/>
            </a:ln>
          </p:spPr>
          <p:txBody>
            <a:bodyPr/>
            <a:lstStyle/>
            <a:p>
              <a:endParaRPr lang="zh-CN" altLang="en-US">
                <a:ea typeface="宋体" charset="-122"/>
              </a:endParaRPr>
            </a:p>
          </p:txBody>
        </p:sp>
      </p:grpSp>
      <p:grpSp>
        <p:nvGrpSpPr>
          <p:cNvPr id="122" name="Group 25"/>
          <p:cNvGrpSpPr>
            <a:grpSpLocks/>
          </p:cNvGrpSpPr>
          <p:nvPr/>
        </p:nvGrpSpPr>
        <p:grpSpPr bwMode="auto">
          <a:xfrm>
            <a:off x="2465388" y="5029203"/>
            <a:ext cx="939800" cy="993775"/>
            <a:chOff x="647" y="2562"/>
            <a:chExt cx="1210" cy="1278"/>
          </a:xfrm>
        </p:grpSpPr>
        <p:pic>
          <p:nvPicPr>
            <p:cNvPr id="123" name="Picture 26" descr="light_shadow"/>
            <p:cNvPicPr>
              <a:picLocks noChangeAspect="1" noChangeArrowheads="1"/>
            </p:cNvPicPr>
            <p:nvPr/>
          </p:nvPicPr>
          <p:blipFill>
            <a:blip r:embed="rId2">
              <a:lum bright="-78000" contrast="-78000"/>
            </a:blip>
            <a:srcRect/>
            <a:stretch>
              <a:fillRect/>
            </a:stretch>
          </p:blipFill>
          <p:spPr bwMode="gray">
            <a:xfrm>
              <a:off x="762" y="3564"/>
              <a:ext cx="996" cy="276"/>
            </a:xfrm>
            <a:prstGeom prst="rect">
              <a:avLst/>
            </a:prstGeom>
            <a:noFill/>
            <a:ln w="9525">
              <a:noFill/>
              <a:miter lim="800000"/>
              <a:headEnd/>
              <a:tailEnd/>
            </a:ln>
          </p:spPr>
        </p:pic>
        <p:pic>
          <p:nvPicPr>
            <p:cNvPr id="124" name="Picture 27" descr="circuler_1"/>
            <p:cNvPicPr>
              <a:picLocks noChangeAspect="1" noChangeArrowheads="1"/>
            </p:cNvPicPr>
            <p:nvPr/>
          </p:nvPicPr>
          <p:blipFill>
            <a:blip r:embed="rId3"/>
            <a:srcRect/>
            <a:stretch>
              <a:fillRect/>
            </a:stretch>
          </p:blipFill>
          <p:spPr bwMode="gray">
            <a:xfrm>
              <a:off x="647" y="2562"/>
              <a:ext cx="1210" cy="1178"/>
            </a:xfrm>
            <a:prstGeom prst="rect">
              <a:avLst/>
            </a:prstGeom>
            <a:noFill/>
            <a:ln w="9525">
              <a:noFill/>
              <a:miter lim="800000"/>
              <a:headEnd/>
              <a:tailEnd/>
            </a:ln>
          </p:spPr>
        </p:pic>
        <p:sp>
          <p:nvSpPr>
            <p:cNvPr id="125" name="Oval 28"/>
            <p:cNvSpPr>
              <a:spLocks noChangeArrowheads="1"/>
            </p:cNvSpPr>
            <p:nvPr/>
          </p:nvSpPr>
          <p:spPr bwMode="gray">
            <a:xfrm>
              <a:off x="647" y="2562"/>
              <a:ext cx="1202" cy="1182"/>
            </a:xfrm>
            <a:prstGeom prst="ellipse">
              <a:avLst/>
            </a:prstGeom>
            <a:solidFill>
              <a:schemeClr val="folHlink">
                <a:alpha val="54901"/>
              </a:schemeClr>
            </a:solidFill>
            <a:ln w="9525" algn="ctr">
              <a:noFill/>
              <a:round/>
              <a:headEnd/>
              <a:tailEnd/>
            </a:ln>
          </p:spPr>
          <p:txBody>
            <a:bodyPr wrap="none" anchor="ctr"/>
            <a:lstStyle/>
            <a:p>
              <a:endParaRPr lang="zh-CN" altLang="en-US">
                <a:ea typeface="宋体" charset="-122"/>
              </a:endParaRPr>
            </a:p>
          </p:txBody>
        </p:sp>
        <p:sp>
          <p:nvSpPr>
            <p:cNvPr id="126" name="Freeform 29"/>
            <p:cNvSpPr>
              <a:spLocks/>
            </p:cNvSpPr>
            <p:nvPr/>
          </p:nvSpPr>
          <p:spPr bwMode="ltGray">
            <a:xfrm>
              <a:off x="771" y="2586"/>
              <a:ext cx="945" cy="409"/>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7CBFE0">
                    <a:alpha val="0"/>
                  </a:srgbClr>
                </a:gs>
              </a:gsLst>
              <a:lin ang="5400000" scaled="1"/>
            </a:gradFill>
            <a:ln w="0">
              <a:noFill/>
              <a:round/>
              <a:headEnd/>
              <a:tailEnd/>
            </a:ln>
          </p:spPr>
          <p:txBody>
            <a:bodyPr/>
            <a:lstStyle/>
            <a:p>
              <a:endParaRPr lang="zh-CN" altLang="en-US">
                <a:ea typeface="宋体" charset="-122"/>
              </a:endParaRPr>
            </a:p>
          </p:txBody>
        </p:sp>
      </p:grpSp>
      <p:grpSp>
        <p:nvGrpSpPr>
          <p:cNvPr id="127" name="Group 30"/>
          <p:cNvGrpSpPr>
            <a:grpSpLocks/>
          </p:cNvGrpSpPr>
          <p:nvPr/>
        </p:nvGrpSpPr>
        <p:grpSpPr bwMode="auto">
          <a:xfrm>
            <a:off x="3775076" y="5008565"/>
            <a:ext cx="939800" cy="993775"/>
            <a:chOff x="647" y="2562"/>
            <a:chExt cx="1210" cy="1278"/>
          </a:xfrm>
        </p:grpSpPr>
        <p:pic>
          <p:nvPicPr>
            <p:cNvPr id="128" name="Picture 31" descr="light_shadow"/>
            <p:cNvPicPr>
              <a:picLocks noChangeAspect="1" noChangeArrowheads="1"/>
            </p:cNvPicPr>
            <p:nvPr/>
          </p:nvPicPr>
          <p:blipFill>
            <a:blip r:embed="rId2">
              <a:lum bright="-78000" contrast="-78000"/>
            </a:blip>
            <a:srcRect/>
            <a:stretch>
              <a:fillRect/>
            </a:stretch>
          </p:blipFill>
          <p:spPr bwMode="gray">
            <a:xfrm>
              <a:off x="762" y="3564"/>
              <a:ext cx="996" cy="276"/>
            </a:xfrm>
            <a:prstGeom prst="rect">
              <a:avLst/>
            </a:prstGeom>
            <a:noFill/>
            <a:ln w="9525">
              <a:noFill/>
              <a:miter lim="800000"/>
              <a:headEnd/>
              <a:tailEnd/>
            </a:ln>
          </p:spPr>
        </p:pic>
        <p:pic>
          <p:nvPicPr>
            <p:cNvPr id="129" name="Picture 32" descr="circuler_1"/>
            <p:cNvPicPr>
              <a:picLocks noChangeAspect="1" noChangeArrowheads="1"/>
            </p:cNvPicPr>
            <p:nvPr/>
          </p:nvPicPr>
          <p:blipFill>
            <a:blip r:embed="rId3"/>
            <a:srcRect/>
            <a:stretch>
              <a:fillRect/>
            </a:stretch>
          </p:blipFill>
          <p:spPr bwMode="gray">
            <a:xfrm>
              <a:off x="647" y="2562"/>
              <a:ext cx="1210" cy="1178"/>
            </a:xfrm>
            <a:prstGeom prst="rect">
              <a:avLst/>
            </a:prstGeom>
            <a:noFill/>
            <a:ln w="9525">
              <a:noFill/>
              <a:miter lim="800000"/>
              <a:headEnd/>
              <a:tailEnd/>
            </a:ln>
          </p:spPr>
        </p:pic>
        <p:sp>
          <p:nvSpPr>
            <p:cNvPr id="130" name="Oval 33"/>
            <p:cNvSpPr>
              <a:spLocks noChangeArrowheads="1"/>
            </p:cNvSpPr>
            <p:nvPr/>
          </p:nvSpPr>
          <p:spPr bwMode="gray">
            <a:xfrm>
              <a:off x="647" y="2562"/>
              <a:ext cx="1202" cy="1182"/>
            </a:xfrm>
            <a:prstGeom prst="ellipse">
              <a:avLst/>
            </a:prstGeom>
            <a:solidFill>
              <a:schemeClr val="folHlink">
                <a:alpha val="54901"/>
              </a:schemeClr>
            </a:solidFill>
            <a:ln w="9525" algn="ctr">
              <a:noFill/>
              <a:round/>
              <a:headEnd/>
              <a:tailEnd/>
            </a:ln>
          </p:spPr>
          <p:txBody>
            <a:bodyPr wrap="none" anchor="ctr"/>
            <a:lstStyle/>
            <a:p>
              <a:endParaRPr lang="zh-CN" altLang="en-US">
                <a:ea typeface="宋体" charset="-122"/>
              </a:endParaRPr>
            </a:p>
          </p:txBody>
        </p:sp>
        <p:sp>
          <p:nvSpPr>
            <p:cNvPr id="131" name="Freeform 34"/>
            <p:cNvSpPr>
              <a:spLocks/>
            </p:cNvSpPr>
            <p:nvPr/>
          </p:nvSpPr>
          <p:spPr bwMode="ltGray">
            <a:xfrm>
              <a:off x="771" y="2586"/>
              <a:ext cx="945" cy="409"/>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7CBFE0">
                    <a:alpha val="0"/>
                  </a:srgbClr>
                </a:gs>
              </a:gsLst>
              <a:lin ang="5400000" scaled="1"/>
            </a:gradFill>
            <a:ln w="0">
              <a:noFill/>
              <a:round/>
              <a:headEnd/>
              <a:tailEnd/>
            </a:ln>
          </p:spPr>
          <p:txBody>
            <a:bodyPr/>
            <a:lstStyle/>
            <a:p>
              <a:endParaRPr lang="zh-CN" altLang="en-US">
                <a:ea typeface="宋体" charset="-122"/>
              </a:endParaRPr>
            </a:p>
          </p:txBody>
        </p:sp>
      </p:grpSp>
      <p:grpSp>
        <p:nvGrpSpPr>
          <p:cNvPr id="132" name="Group 35"/>
          <p:cNvGrpSpPr>
            <a:grpSpLocks/>
          </p:cNvGrpSpPr>
          <p:nvPr/>
        </p:nvGrpSpPr>
        <p:grpSpPr bwMode="auto">
          <a:xfrm>
            <a:off x="6391276" y="2811588"/>
            <a:ext cx="939800" cy="993775"/>
            <a:chOff x="647" y="2562"/>
            <a:chExt cx="1210" cy="1278"/>
          </a:xfrm>
        </p:grpSpPr>
        <p:pic>
          <p:nvPicPr>
            <p:cNvPr id="133" name="Picture 36" descr="light_shadow"/>
            <p:cNvPicPr>
              <a:picLocks noChangeAspect="1" noChangeArrowheads="1"/>
            </p:cNvPicPr>
            <p:nvPr/>
          </p:nvPicPr>
          <p:blipFill>
            <a:blip r:embed="rId2">
              <a:lum bright="-78000" contrast="-78000"/>
            </a:blip>
            <a:srcRect/>
            <a:stretch>
              <a:fillRect/>
            </a:stretch>
          </p:blipFill>
          <p:spPr bwMode="gray">
            <a:xfrm>
              <a:off x="762" y="3564"/>
              <a:ext cx="996" cy="276"/>
            </a:xfrm>
            <a:prstGeom prst="rect">
              <a:avLst/>
            </a:prstGeom>
            <a:noFill/>
            <a:ln w="9525">
              <a:noFill/>
              <a:miter lim="800000"/>
              <a:headEnd/>
              <a:tailEnd/>
            </a:ln>
          </p:spPr>
        </p:pic>
        <p:pic>
          <p:nvPicPr>
            <p:cNvPr id="134" name="Picture 37" descr="circuler_1"/>
            <p:cNvPicPr>
              <a:picLocks noChangeAspect="1" noChangeArrowheads="1"/>
            </p:cNvPicPr>
            <p:nvPr/>
          </p:nvPicPr>
          <p:blipFill>
            <a:blip r:embed="rId3"/>
            <a:srcRect/>
            <a:stretch>
              <a:fillRect/>
            </a:stretch>
          </p:blipFill>
          <p:spPr bwMode="gray">
            <a:xfrm>
              <a:off x="647" y="2562"/>
              <a:ext cx="1210" cy="1178"/>
            </a:xfrm>
            <a:prstGeom prst="rect">
              <a:avLst/>
            </a:prstGeom>
            <a:noFill/>
            <a:ln w="9525">
              <a:noFill/>
              <a:miter lim="800000"/>
              <a:headEnd/>
              <a:tailEnd/>
            </a:ln>
          </p:spPr>
        </p:pic>
        <p:sp>
          <p:nvSpPr>
            <p:cNvPr id="135" name="Oval 38"/>
            <p:cNvSpPr>
              <a:spLocks noChangeArrowheads="1"/>
            </p:cNvSpPr>
            <p:nvPr/>
          </p:nvSpPr>
          <p:spPr bwMode="gray">
            <a:xfrm>
              <a:off x="647" y="2562"/>
              <a:ext cx="1202" cy="1182"/>
            </a:xfrm>
            <a:prstGeom prst="ellipse">
              <a:avLst/>
            </a:prstGeom>
            <a:solidFill>
              <a:schemeClr val="folHlink">
                <a:alpha val="54901"/>
              </a:schemeClr>
            </a:solidFill>
            <a:ln w="9525" algn="ctr">
              <a:noFill/>
              <a:round/>
              <a:headEnd/>
              <a:tailEnd/>
            </a:ln>
          </p:spPr>
          <p:txBody>
            <a:bodyPr wrap="none" anchor="ctr"/>
            <a:lstStyle/>
            <a:p>
              <a:endParaRPr lang="zh-CN" altLang="en-US">
                <a:ea typeface="宋体" charset="-122"/>
              </a:endParaRPr>
            </a:p>
          </p:txBody>
        </p:sp>
        <p:sp>
          <p:nvSpPr>
            <p:cNvPr id="136" name="Freeform 39"/>
            <p:cNvSpPr>
              <a:spLocks/>
            </p:cNvSpPr>
            <p:nvPr/>
          </p:nvSpPr>
          <p:spPr bwMode="ltGray">
            <a:xfrm>
              <a:off x="771" y="2586"/>
              <a:ext cx="945" cy="409"/>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7CBFE0">
                    <a:alpha val="0"/>
                  </a:srgbClr>
                </a:gs>
              </a:gsLst>
              <a:lin ang="5400000" scaled="1"/>
            </a:gradFill>
            <a:ln w="0">
              <a:noFill/>
              <a:round/>
              <a:headEnd/>
              <a:tailEnd/>
            </a:ln>
          </p:spPr>
          <p:txBody>
            <a:bodyPr/>
            <a:lstStyle/>
            <a:p>
              <a:endParaRPr lang="zh-CN" altLang="en-US">
                <a:ea typeface="宋体" charset="-122"/>
              </a:endParaRPr>
            </a:p>
          </p:txBody>
        </p:sp>
      </p:grpSp>
      <p:grpSp>
        <p:nvGrpSpPr>
          <p:cNvPr id="137" name="Group 40"/>
          <p:cNvGrpSpPr>
            <a:grpSpLocks/>
          </p:cNvGrpSpPr>
          <p:nvPr/>
        </p:nvGrpSpPr>
        <p:grpSpPr bwMode="auto">
          <a:xfrm>
            <a:off x="7202488" y="1540001"/>
            <a:ext cx="939800" cy="993775"/>
            <a:chOff x="647" y="2562"/>
            <a:chExt cx="1210" cy="1278"/>
          </a:xfrm>
        </p:grpSpPr>
        <p:pic>
          <p:nvPicPr>
            <p:cNvPr id="138" name="Picture 41" descr="light_shadow"/>
            <p:cNvPicPr>
              <a:picLocks noChangeAspect="1" noChangeArrowheads="1"/>
            </p:cNvPicPr>
            <p:nvPr/>
          </p:nvPicPr>
          <p:blipFill>
            <a:blip r:embed="rId2">
              <a:lum bright="-78000" contrast="-78000"/>
            </a:blip>
            <a:srcRect/>
            <a:stretch>
              <a:fillRect/>
            </a:stretch>
          </p:blipFill>
          <p:spPr bwMode="gray">
            <a:xfrm>
              <a:off x="762" y="3564"/>
              <a:ext cx="996" cy="276"/>
            </a:xfrm>
            <a:prstGeom prst="rect">
              <a:avLst/>
            </a:prstGeom>
            <a:noFill/>
            <a:ln w="9525">
              <a:noFill/>
              <a:miter lim="800000"/>
              <a:headEnd/>
              <a:tailEnd/>
            </a:ln>
          </p:spPr>
        </p:pic>
        <p:pic>
          <p:nvPicPr>
            <p:cNvPr id="139" name="Picture 42" descr="circuler_1"/>
            <p:cNvPicPr>
              <a:picLocks noChangeAspect="1" noChangeArrowheads="1"/>
            </p:cNvPicPr>
            <p:nvPr/>
          </p:nvPicPr>
          <p:blipFill>
            <a:blip r:embed="rId3"/>
            <a:srcRect/>
            <a:stretch>
              <a:fillRect/>
            </a:stretch>
          </p:blipFill>
          <p:spPr bwMode="gray">
            <a:xfrm>
              <a:off x="647" y="2562"/>
              <a:ext cx="1210" cy="1178"/>
            </a:xfrm>
            <a:prstGeom prst="rect">
              <a:avLst/>
            </a:prstGeom>
            <a:noFill/>
            <a:ln w="9525">
              <a:noFill/>
              <a:miter lim="800000"/>
              <a:headEnd/>
              <a:tailEnd/>
            </a:ln>
          </p:spPr>
        </p:pic>
        <p:sp>
          <p:nvSpPr>
            <p:cNvPr id="140" name="Oval 43"/>
            <p:cNvSpPr>
              <a:spLocks noChangeArrowheads="1"/>
            </p:cNvSpPr>
            <p:nvPr/>
          </p:nvSpPr>
          <p:spPr bwMode="gray">
            <a:xfrm>
              <a:off x="647" y="2562"/>
              <a:ext cx="1202" cy="1182"/>
            </a:xfrm>
            <a:prstGeom prst="ellipse">
              <a:avLst/>
            </a:prstGeom>
            <a:solidFill>
              <a:schemeClr val="folHlink">
                <a:alpha val="54901"/>
              </a:schemeClr>
            </a:solidFill>
            <a:ln w="9525" algn="ctr">
              <a:noFill/>
              <a:round/>
              <a:headEnd/>
              <a:tailEnd/>
            </a:ln>
          </p:spPr>
          <p:txBody>
            <a:bodyPr wrap="none" anchor="ctr"/>
            <a:lstStyle/>
            <a:p>
              <a:endParaRPr lang="zh-CN" altLang="en-US">
                <a:ea typeface="宋体" charset="-122"/>
              </a:endParaRPr>
            </a:p>
          </p:txBody>
        </p:sp>
        <p:sp>
          <p:nvSpPr>
            <p:cNvPr id="141" name="Freeform 44"/>
            <p:cNvSpPr>
              <a:spLocks/>
            </p:cNvSpPr>
            <p:nvPr/>
          </p:nvSpPr>
          <p:spPr bwMode="ltGray">
            <a:xfrm>
              <a:off x="771" y="2586"/>
              <a:ext cx="945" cy="409"/>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7CBFE0">
                    <a:alpha val="0"/>
                  </a:srgbClr>
                </a:gs>
              </a:gsLst>
              <a:lin ang="5400000" scaled="1"/>
            </a:gradFill>
            <a:ln w="0">
              <a:noFill/>
              <a:round/>
              <a:headEnd/>
              <a:tailEnd/>
            </a:ln>
          </p:spPr>
          <p:txBody>
            <a:bodyPr/>
            <a:lstStyle/>
            <a:p>
              <a:endParaRPr lang="zh-CN" altLang="en-US">
                <a:ea typeface="宋体" charset="-122"/>
              </a:endParaRPr>
            </a:p>
          </p:txBody>
        </p:sp>
      </p:grpSp>
      <p:sp>
        <p:nvSpPr>
          <p:cNvPr id="142" name="Rectangle 45"/>
          <p:cNvSpPr>
            <a:spLocks noChangeArrowheads="1"/>
          </p:cNvSpPr>
          <p:nvPr/>
        </p:nvSpPr>
        <p:spPr bwMode="auto">
          <a:xfrm>
            <a:off x="3054351" y="4071942"/>
            <a:ext cx="990600" cy="830997"/>
          </a:xfrm>
          <a:prstGeom prst="rect">
            <a:avLst/>
          </a:prstGeom>
          <a:noFill/>
          <a:ln w="9525">
            <a:noFill/>
            <a:miter lim="800000"/>
            <a:headEnd/>
            <a:tailEnd/>
          </a:ln>
        </p:spPr>
        <p:txBody>
          <a:bodyPr wrap="square">
            <a:spAutoFit/>
          </a:bodyPr>
          <a:lstStyle/>
          <a:p>
            <a:pPr algn="ctr"/>
            <a:r>
              <a:rPr lang="zh-CN" altLang="en-US" sz="2400" dirty="0" smtClean="0">
                <a:solidFill>
                  <a:srgbClr val="080808"/>
                </a:solidFill>
                <a:ea typeface="宋体" charset="-122"/>
              </a:rPr>
              <a:t>服务方式</a:t>
            </a:r>
            <a:endParaRPr lang="en-US" altLang="zh-CN" sz="2400" dirty="0">
              <a:solidFill>
                <a:srgbClr val="080808"/>
              </a:solidFill>
              <a:ea typeface="宋体" charset="-122"/>
            </a:endParaRPr>
          </a:p>
        </p:txBody>
      </p:sp>
      <p:sp>
        <p:nvSpPr>
          <p:cNvPr id="143" name="Rectangle 46"/>
          <p:cNvSpPr>
            <a:spLocks noChangeArrowheads="1"/>
          </p:cNvSpPr>
          <p:nvPr/>
        </p:nvSpPr>
        <p:spPr bwMode="auto">
          <a:xfrm>
            <a:off x="6000760" y="1714488"/>
            <a:ext cx="990600" cy="830997"/>
          </a:xfrm>
          <a:prstGeom prst="rect">
            <a:avLst/>
          </a:prstGeom>
          <a:noFill/>
          <a:ln w="9525">
            <a:noFill/>
            <a:miter lim="800000"/>
            <a:headEnd/>
            <a:tailEnd/>
          </a:ln>
        </p:spPr>
        <p:txBody>
          <a:bodyPr>
            <a:spAutoFit/>
          </a:bodyPr>
          <a:lstStyle/>
          <a:p>
            <a:pPr algn="ctr"/>
            <a:r>
              <a:rPr lang="zh-CN" altLang="en-US" sz="2400" dirty="0" smtClean="0">
                <a:solidFill>
                  <a:srgbClr val="080808"/>
                </a:solidFill>
                <a:latin typeface="宋体" pitchFamily="2" charset="-122"/>
                <a:ea typeface="宋体" pitchFamily="2" charset="-122"/>
              </a:rPr>
              <a:t>服务</a:t>
            </a:r>
            <a:endParaRPr lang="en-US" altLang="zh-CN" sz="2400" dirty="0" smtClean="0">
              <a:solidFill>
                <a:srgbClr val="080808"/>
              </a:solidFill>
              <a:latin typeface="宋体" pitchFamily="2" charset="-122"/>
              <a:ea typeface="宋体" pitchFamily="2" charset="-122"/>
            </a:endParaRPr>
          </a:p>
          <a:p>
            <a:pPr algn="ctr"/>
            <a:r>
              <a:rPr lang="zh-CN" altLang="en-US" sz="2400" dirty="0" smtClean="0">
                <a:solidFill>
                  <a:srgbClr val="080808"/>
                </a:solidFill>
                <a:latin typeface="宋体" pitchFamily="2" charset="-122"/>
                <a:ea typeface="宋体" pitchFamily="2" charset="-122"/>
              </a:rPr>
              <a:t>手段</a:t>
            </a:r>
            <a:endParaRPr lang="en-US" altLang="zh-CN" sz="2400" dirty="0">
              <a:solidFill>
                <a:srgbClr val="080808"/>
              </a:solidFill>
              <a:latin typeface="宋体" pitchFamily="2" charset="-122"/>
              <a:ea typeface="宋体" pitchFamily="2" charset="-122"/>
            </a:endParaRPr>
          </a:p>
        </p:txBody>
      </p:sp>
      <p:sp>
        <p:nvSpPr>
          <p:cNvPr id="144" name="Rectangle 47"/>
          <p:cNvSpPr>
            <a:spLocks noChangeArrowheads="1"/>
          </p:cNvSpPr>
          <p:nvPr/>
        </p:nvSpPr>
        <p:spPr bwMode="auto">
          <a:xfrm>
            <a:off x="7189788" y="1749551"/>
            <a:ext cx="990600" cy="646331"/>
          </a:xfrm>
          <a:prstGeom prst="rect">
            <a:avLst/>
          </a:prstGeom>
          <a:noFill/>
          <a:ln w="9525">
            <a:noFill/>
            <a:miter lim="800000"/>
            <a:headEnd/>
            <a:tailEnd/>
          </a:ln>
        </p:spPr>
        <p:txBody>
          <a:bodyPr>
            <a:spAutoFit/>
          </a:bodyPr>
          <a:lstStyle/>
          <a:p>
            <a:pPr algn="ctr"/>
            <a:r>
              <a:rPr lang="zh-CN" altLang="en-US" dirty="0" smtClean="0">
                <a:solidFill>
                  <a:srgbClr val="080808"/>
                </a:solidFill>
                <a:ea typeface="宋体" charset="-122"/>
              </a:rPr>
              <a:t>现代经营手段</a:t>
            </a:r>
            <a:endParaRPr lang="en-US" altLang="zh-CN" dirty="0">
              <a:solidFill>
                <a:srgbClr val="080808"/>
              </a:solidFill>
              <a:ea typeface="宋体" charset="-122"/>
            </a:endParaRPr>
          </a:p>
        </p:txBody>
      </p:sp>
      <p:sp>
        <p:nvSpPr>
          <p:cNvPr id="145" name="Rectangle 48"/>
          <p:cNvSpPr>
            <a:spLocks noChangeArrowheads="1"/>
          </p:cNvSpPr>
          <p:nvPr/>
        </p:nvSpPr>
        <p:spPr bwMode="auto">
          <a:xfrm>
            <a:off x="6380163" y="3005263"/>
            <a:ext cx="990600" cy="646331"/>
          </a:xfrm>
          <a:prstGeom prst="rect">
            <a:avLst/>
          </a:prstGeom>
          <a:noFill/>
          <a:ln w="9525">
            <a:noFill/>
            <a:miter lim="800000"/>
            <a:headEnd/>
            <a:tailEnd/>
          </a:ln>
        </p:spPr>
        <p:txBody>
          <a:bodyPr>
            <a:spAutoFit/>
          </a:bodyPr>
          <a:lstStyle/>
          <a:p>
            <a:pPr algn="ctr"/>
            <a:r>
              <a:rPr lang="zh-CN" altLang="en-US" dirty="0" smtClean="0">
                <a:solidFill>
                  <a:srgbClr val="080808"/>
                </a:solidFill>
                <a:ea typeface="宋体" charset="-122"/>
              </a:rPr>
              <a:t>现代技术手段</a:t>
            </a:r>
            <a:endParaRPr lang="en-US" altLang="zh-CN" dirty="0">
              <a:solidFill>
                <a:srgbClr val="080808"/>
              </a:solidFill>
              <a:ea typeface="宋体" charset="-122"/>
            </a:endParaRPr>
          </a:p>
        </p:txBody>
      </p:sp>
      <p:sp>
        <p:nvSpPr>
          <p:cNvPr id="146" name="Rectangle 49"/>
          <p:cNvSpPr>
            <a:spLocks noChangeArrowheads="1"/>
          </p:cNvSpPr>
          <p:nvPr/>
        </p:nvSpPr>
        <p:spPr bwMode="auto">
          <a:xfrm>
            <a:off x="1928794" y="4143380"/>
            <a:ext cx="642942" cy="646331"/>
          </a:xfrm>
          <a:prstGeom prst="rect">
            <a:avLst/>
          </a:prstGeom>
          <a:noFill/>
          <a:ln w="9525">
            <a:noFill/>
            <a:miter lim="800000"/>
            <a:headEnd/>
            <a:tailEnd/>
          </a:ln>
        </p:spPr>
        <p:txBody>
          <a:bodyPr wrap="square">
            <a:spAutoFit/>
          </a:bodyPr>
          <a:lstStyle/>
          <a:p>
            <a:r>
              <a:rPr lang="zh-CN" altLang="en-US" dirty="0" smtClean="0">
                <a:solidFill>
                  <a:srgbClr val="080808"/>
                </a:solidFill>
                <a:ea typeface="宋体" charset="-122"/>
              </a:rPr>
              <a:t>异步服务</a:t>
            </a:r>
            <a:endParaRPr lang="en-US" altLang="zh-CN" dirty="0">
              <a:solidFill>
                <a:srgbClr val="080808"/>
              </a:solidFill>
              <a:ea typeface="宋体" charset="-122"/>
            </a:endParaRPr>
          </a:p>
        </p:txBody>
      </p:sp>
      <p:sp>
        <p:nvSpPr>
          <p:cNvPr id="147" name="Rectangle 50"/>
          <p:cNvSpPr>
            <a:spLocks noChangeArrowheads="1"/>
          </p:cNvSpPr>
          <p:nvPr/>
        </p:nvSpPr>
        <p:spPr bwMode="auto">
          <a:xfrm>
            <a:off x="2571736" y="5143512"/>
            <a:ext cx="674677" cy="646331"/>
          </a:xfrm>
          <a:prstGeom prst="rect">
            <a:avLst/>
          </a:prstGeom>
          <a:noFill/>
          <a:ln w="9525">
            <a:noFill/>
            <a:miter lim="800000"/>
            <a:headEnd/>
            <a:tailEnd/>
          </a:ln>
        </p:spPr>
        <p:txBody>
          <a:bodyPr wrap="square">
            <a:spAutoFit/>
          </a:bodyPr>
          <a:lstStyle/>
          <a:p>
            <a:pPr algn="ctr"/>
            <a:r>
              <a:rPr lang="zh-CN" altLang="en-US" dirty="0" smtClean="0">
                <a:solidFill>
                  <a:srgbClr val="080808"/>
                </a:solidFill>
                <a:ea typeface="宋体" charset="-122"/>
              </a:rPr>
              <a:t>无偿服务</a:t>
            </a:r>
            <a:endParaRPr lang="en-US" altLang="zh-CN" dirty="0">
              <a:solidFill>
                <a:srgbClr val="080808"/>
              </a:solidFill>
              <a:ea typeface="宋体" charset="-122"/>
            </a:endParaRPr>
          </a:p>
        </p:txBody>
      </p:sp>
      <p:sp>
        <p:nvSpPr>
          <p:cNvPr id="148" name="Rectangle 51"/>
          <p:cNvSpPr>
            <a:spLocks noChangeArrowheads="1"/>
          </p:cNvSpPr>
          <p:nvPr/>
        </p:nvSpPr>
        <p:spPr bwMode="auto">
          <a:xfrm>
            <a:off x="3929058" y="5143512"/>
            <a:ext cx="717549" cy="646331"/>
          </a:xfrm>
          <a:prstGeom prst="rect">
            <a:avLst/>
          </a:prstGeom>
          <a:noFill/>
          <a:ln w="9525">
            <a:noFill/>
            <a:miter lim="800000"/>
            <a:headEnd/>
            <a:tailEnd/>
          </a:ln>
        </p:spPr>
        <p:txBody>
          <a:bodyPr wrap="square">
            <a:spAutoFit/>
          </a:bodyPr>
          <a:lstStyle/>
          <a:p>
            <a:pPr algn="ctr"/>
            <a:r>
              <a:rPr lang="zh-CN" altLang="en-US" dirty="0" smtClean="0">
                <a:solidFill>
                  <a:srgbClr val="080808"/>
                </a:solidFill>
                <a:ea typeface="宋体" charset="-122"/>
              </a:rPr>
              <a:t>远程服务</a:t>
            </a:r>
            <a:endParaRPr lang="en-US" altLang="zh-CN" dirty="0">
              <a:solidFill>
                <a:srgbClr val="080808"/>
              </a:solidFill>
              <a:ea typeface="宋体" charset="-122"/>
            </a:endParaRPr>
          </a:p>
        </p:txBody>
      </p:sp>
      <p:sp>
        <p:nvSpPr>
          <p:cNvPr id="149" name="Rectangle 52"/>
          <p:cNvSpPr>
            <a:spLocks noChangeArrowheads="1"/>
          </p:cNvSpPr>
          <p:nvPr/>
        </p:nvSpPr>
        <p:spPr bwMode="auto">
          <a:xfrm>
            <a:off x="4572000" y="2928934"/>
            <a:ext cx="1422185" cy="461665"/>
          </a:xfrm>
          <a:prstGeom prst="rect">
            <a:avLst/>
          </a:prstGeom>
          <a:noFill/>
          <a:ln w="9525">
            <a:noFill/>
            <a:miter lim="800000"/>
            <a:headEnd/>
            <a:tailEnd/>
          </a:ln>
        </p:spPr>
        <p:txBody>
          <a:bodyPr wrap="none">
            <a:spAutoFit/>
          </a:bodyPr>
          <a:lstStyle/>
          <a:p>
            <a:pPr algn="ctr"/>
            <a:r>
              <a:rPr lang="zh-CN" altLang="en-US" sz="2400" b="1" dirty="0" smtClean="0">
                <a:solidFill>
                  <a:srgbClr val="000000"/>
                </a:solidFill>
                <a:ea typeface="宋体" charset="-122"/>
              </a:rPr>
              <a:t>服务策略</a:t>
            </a:r>
            <a:endParaRPr lang="en-US" altLang="zh-CN" sz="2400" b="1" dirty="0">
              <a:solidFill>
                <a:srgbClr val="000000"/>
              </a:solidFill>
              <a:ea typeface="宋体" charset="-122"/>
            </a:endParaRPr>
          </a:p>
        </p:txBody>
      </p:sp>
      <p:sp>
        <p:nvSpPr>
          <p:cNvPr id="150" name="Rectangle 53"/>
          <p:cNvSpPr>
            <a:spLocks noChangeArrowheads="1"/>
          </p:cNvSpPr>
          <p:nvPr/>
        </p:nvSpPr>
        <p:spPr bwMode="auto">
          <a:xfrm>
            <a:off x="0" y="4643446"/>
            <a:ext cx="1985946" cy="707886"/>
          </a:xfrm>
          <a:prstGeom prst="rect">
            <a:avLst/>
          </a:prstGeom>
          <a:noFill/>
          <a:ln w="9525">
            <a:noFill/>
            <a:miter lim="800000"/>
            <a:headEnd/>
            <a:tailEnd/>
          </a:ln>
        </p:spPr>
        <p:txBody>
          <a:bodyPr wrap="square">
            <a:spAutoFit/>
          </a:bodyPr>
          <a:lstStyle/>
          <a:p>
            <a:r>
              <a:rPr lang="zh-CN" altLang="en-US" sz="2000" dirty="0" smtClean="0">
                <a:ea typeface="宋体" charset="-122"/>
              </a:rPr>
              <a:t>从需要与提供服务的时间维度</a:t>
            </a:r>
            <a:endParaRPr lang="en-US" altLang="zh-CN" sz="2000" dirty="0">
              <a:ea typeface="宋体" charset="-122"/>
            </a:endParaRPr>
          </a:p>
        </p:txBody>
      </p:sp>
      <p:sp>
        <p:nvSpPr>
          <p:cNvPr id="151" name="Rectangle 54"/>
          <p:cNvSpPr>
            <a:spLocks noChangeArrowheads="1"/>
          </p:cNvSpPr>
          <p:nvPr/>
        </p:nvSpPr>
        <p:spPr bwMode="auto">
          <a:xfrm>
            <a:off x="1214414" y="5786454"/>
            <a:ext cx="1824038" cy="707886"/>
          </a:xfrm>
          <a:prstGeom prst="rect">
            <a:avLst/>
          </a:prstGeom>
          <a:noFill/>
          <a:ln w="9525">
            <a:noFill/>
            <a:miter lim="800000"/>
            <a:headEnd/>
            <a:tailEnd/>
          </a:ln>
        </p:spPr>
        <p:txBody>
          <a:bodyPr>
            <a:spAutoFit/>
          </a:bodyPr>
          <a:lstStyle/>
          <a:p>
            <a:r>
              <a:rPr lang="zh-CN" altLang="en-US" sz="2000" dirty="0" smtClean="0">
                <a:ea typeface="宋体" charset="-122"/>
              </a:rPr>
              <a:t>从信息服务产品经营维度看</a:t>
            </a:r>
            <a:endParaRPr lang="en-US" altLang="zh-CN" sz="2000" dirty="0">
              <a:ea typeface="宋体" charset="-122"/>
            </a:endParaRPr>
          </a:p>
        </p:txBody>
      </p:sp>
      <p:sp>
        <p:nvSpPr>
          <p:cNvPr id="152" name="Rectangle 55"/>
          <p:cNvSpPr>
            <a:spLocks noChangeArrowheads="1"/>
          </p:cNvSpPr>
          <p:nvPr/>
        </p:nvSpPr>
        <p:spPr bwMode="auto">
          <a:xfrm>
            <a:off x="3500438" y="6057903"/>
            <a:ext cx="3286140" cy="707886"/>
          </a:xfrm>
          <a:prstGeom prst="rect">
            <a:avLst/>
          </a:prstGeom>
          <a:noFill/>
          <a:ln w="9525">
            <a:noFill/>
            <a:miter lim="800000"/>
            <a:headEnd/>
            <a:tailEnd/>
          </a:ln>
        </p:spPr>
        <p:txBody>
          <a:bodyPr wrap="square">
            <a:spAutoFit/>
          </a:bodyPr>
          <a:lstStyle/>
          <a:p>
            <a:r>
              <a:rPr lang="zh-CN" altLang="en-US" sz="2000" dirty="0" smtClean="0">
                <a:ea typeface="宋体" charset="-122"/>
              </a:rPr>
              <a:t>从服务者与用户在信息服务活动中的空间距离维度看</a:t>
            </a:r>
            <a:endParaRPr lang="en-US" altLang="zh-CN" sz="2000" dirty="0">
              <a:ea typeface="宋体" charset="-122"/>
            </a:endParaRPr>
          </a:p>
        </p:txBody>
      </p:sp>
      <p:sp>
        <p:nvSpPr>
          <p:cNvPr id="153" name="Rectangle 56"/>
          <p:cNvSpPr>
            <a:spLocks noChangeArrowheads="1"/>
          </p:cNvSpPr>
          <p:nvPr/>
        </p:nvSpPr>
        <p:spPr bwMode="auto">
          <a:xfrm>
            <a:off x="7358082" y="3000372"/>
            <a:ext cx="1785918" cy="1938992"/>
          </a:xfrm>
          <a:prstGeom prst="rect">
            <a:avLst/>
          </a:prstGeom>
          <a:noFill/>
          <a:ln w="9525">
            <a:noFill/>
            <a:miter lim="800000"/>
            <a:headEnd/>
            <a:tailEnd/>
          </a:ln>
        </p:spPr>
        <p:txBody>
          <a:bodyPr wrap="square">
            <a:spAutoFit/>
          </a:bodyPr>
          <a:lstStyle/>
          <a:p>
            <a:r>
              <a:rPr lang="zh-CN" altLang="en-US" sz="2000" dirty="0" smtClean="0">
                <a:latin typeface="宋体" pitchFamily="2" charset="-122"/>
                <a:ea typeface="宋体" pitchFamily="2" charset="-122"/>
              </a:rPr>
              <a:t>互联网技术、数据库技术、搜索引擎技术、数据挖掘技术、专家系统、远程传递技术等</a:t>
            </a:r>
            <a:endParaRPr lang="en-US" altLang="zh-CN" sz="2000" b="1" dirty="0">
              <a:latin typeface="宋体" pitchFamily="2" charset="-122"/>
              <a:ea typeface="宋体" pitchFamily="2" charset="-122"/>
            </a:endParaRPr>
          </a:p>
        </p:txBody>
      </p:sp>
      <p:sp>
        <p:nvSpPr>
          <p:cNvPr id="154" name="Rectangle 57"/>
          <p:cNvSpPr>
            <a:spLocks noChangeArrowheads="1"/>
          </p:cNvSpPr>
          <p:nvPr/>
        </p:nvSpPr>
        <p:spPr bwMode="auto">
          <a:xfrm>
            <a:off x="7319962" y="2386001"/>
            <a:ext cx="1824038" cy="400110"/>
          </a:xfrm>
          <a:prstGeom prst="rect">
            <a:avLst/>
          </a:prstGeom>
          <a:noFill/>
          <a:ln w="9525">
            <a:noFill/>
            <a:miter lim="800000"/>
            <a:headEnd/>
            <a:tailEnd/>
          </a:ln>
        </p:spPr>
        <p:txBody>
          <a:bodyPr>
            <a:spAutoFit/>
          </a:bodyPr>
          <a:lstStyle/>
          <a:p>
            <a:r>
              <a:rPr lang="zh-CN" altLang="en-US" sz="2000" dirty="0" smtClean="0">
                <a:ea typeface="宋体" charset="-122"/>
              </a:rPr>
              <a:t>用户满意导向</a:t>
            </a:r>
            <a:endParaRPr lang="en-US" altLang="zh-CN" sz="2000" dirty="0">
              <a:ea typeface="宋体" charset="-122"/>
            </a:endParaRPr>
          </a:p>
        </p:txBody>
      </p:sp>
      <p:grpSp>
        <p:nvGrpSpPr>
          <p:cNvPr id="167" name="Group 4"/>
          <p:cNvGrpSpPr>
            <a:grpSpLocks/>
          </p:cNvGrpSpPr>
          <p:nvPr/>
        </p:nvGrpSpPr>
        <p:grpSpPr bwMode="auto">
          <a:xfrm>
            <a:off x="1857356" y="2714620"/>
            <a:ext cx="939800" cy="993775"/>
            <a:chOff x="647" y="2562"/>
            <a:chExt cx="1210" cy="1278"/>
          </a:xfrm>
        </p:grpSpPr>
        <p:pic>
          <p:nvPicPr>
            <p:cNvPr id="168" name="Picture 5" descr="light_shadow"/>
            <p:cNvPicPr>
              <a:picLocks noChangeAspect="1" noChangeArrowheads="1"/>
            </p:cNvPicPr>
            <p:nvPr/>
          </p:nvPicPr>
          <p:blipFill>
            <a:blip r:embed="rId2">
              <a:lum bright="-78000" contrast="-78000"/>
            </a:blip>
            <a:srcRect/>
            <a:stretch>
              <a:fillRect/>
            </a:stretch>
          </p:blipFill>
          <p:spPr bwMode="gray">
            <a:xfrm>
              <a:off x="762" y="3564"/>
              <a:ext cx="996" cy="276"/>
            </a:xfrm>
            <a:prstGeom prst="rect">
              <a:avLst/>
            </a:prstGeom>
            <a:noFill/>
            <a:ln w="9525">
              <a:noFill/>
              <a:miter lim="800000"/>
              <a:headEnd/>
              <a:tailEnd/>
            </a:ln>
          </p:spPr>
        </p:pic>
        <p:pic>
          <p:nvPicPr>
            <p:cNvPr id="169" name="Picture 6" descr="circuler_1"/>
            <p:cNvPicPr>
              <a:picLocks noChangeAspect="1" noChangeArrowheads="1"/>
            </p:cNvPicPr>
            <p:nvPr/>
          </p:nvPicPr>
          <p:blipFill>
            <a:blip r:embed="rId3"/>
            <a:srcRect/>
            <a:stretch>
              <a:fillRect/>
            </a:stretch>
          </p:blipFill>
          <p:spPr bwMode="gray">
            <a:xfrm>
              <a:off x="647" y="2562"/>
              <a:ext cx="1210" cy="1178"/>
            </a:xfrm>
            <a:prstGeom prst="rect">
              <a:avLst/>
            </a:prstGeom>
            <a:noFill/>
            <a:ln w="9525">
              <a:noFill/>
              <a:miter lim="800000"/>
              <a:headEnd/>
              <a:tailEnd/>
            </a:ln>
          </p:spPr>
        </p:pic>
        <p:sp>
          <p:nvSpPr>
            <p:cNvPr id="170" name="Oval 7"/>
            <p:cNvSpPr>
              <a:spLocks noChangeArrowheads="1"/>
            </p:cNvSpPr>
            <p:nvPr/>
          </p:nvSpPr>
          <p:spPr bwMode="gray">
            <a:xfrm>
              <a:off x="647" y="2562"/>
              <a:ext cx="1202" cy="1182"/>
            </a:xfrm>
            <a:prstGeom prst="ellipse">
              <a:avLst/>
            </a:prstGeom>
            <a:solidFill>
              <a:schemeClr val="folHlink">
                <a:alpha val="54901"/>
              </a:schemeClr>
            </a:solidFill>
            <a:ln w="9525" algn="ctr">
              <a:noFill/>
              <a:round/>
              <a:headEnd/>
              <a:tailEnd/>
            </a:ln>
          </p:spPr>
          <p:txBody>
            <a:bodyPr wrap="none" anchor="ctr"/>
            <a:lstStyle/>
            <a:p>
              <a:endParaRPr lang="zh-CN" altLang="en-US">
                <a:ea typeface="宋体" charset="-122"/>
              </a:endParaRPr>
            </a:p>
          </p:txBody>
        </p:sp>
        <p:sp>
          <p:nvSpPr>
            <p:cNvPr id="171" name="Freeform 8"/>
            <p:cNvSpPr>
              <a:spLocks/>
            </p:cNvSpPr>
            <p:nvPr/>
          </p:nvSpPr>
          <p:spPr bwMode="ltGray">
            <a:xfrm>
              <a:off x="771" y="2586"/>
              <a:ext cx="945" cy="409"/>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7CBFE0">
                    <a:alpha val="0"/>
                  </a:srgbClr>
                </a:gs>
              </a:gsLst>
              <a:lin ang="5400000" scaled="1"/>
            </a:gradFill>
            <a:ln w="0">
              <a:noFill/>
              <a:round/>
              <a:headEnd/>
              <a:tailEnd/>
            </a:ln>
          </p:spPr>
          <p:txBody>
            <a:bodyPr/>
            <a:lstStyle/>
            <a:p>
              <a:endParaRPr lang="zh-CN" altLang="en-US">
                <a:ea typeface="宋体" charset="-122"/>
              </a:endParaRPr>
            </a:p>
          </p:txBody>
        </p:sp>
      </p:grpSp>
      <p:sp>
        <p:nvSpPr>
          <p:cNvPr id="172" name="Rectangle 49"/>
          <p:cNvSpPr>
            <a:spLocks noChangeArrowheads="1"/>
          </p:cNvSpPr>
          <p:nvPr/>
        </p:nvSpPr>
        <p:spPr bwMode="auto">
          <a:xfrm>
            <a:off x="2000232" y="2857496"/>
            <a:ext cx="642942" cy="646331"/>
          </a:xfrm>
          <a:prstGeom prst="rect">
            <a:avLst/>
          </a:prstGeom>
          <a:noFill/>
          <a:ln w="9525">
            <a:noFill/>
            <a:miter lim="800000"/>
            <a:headEnd/>
            <a:tailEnd/>
          </a:ln>
        </p:spPr>
        <p:txBody>
          <a:bodyPr wrap="square">
            <a:spAutoFit/>
          </a:bodyPr>
          <a:lstStyle/>
          <a:p>
            <a:pPr algn="just"/>
            <a:r>
              <a:rPr lang="zh-CN" altLang="en-US" dirty="0" smtClean="0">
                <a:solidFill>
                  <a:srgbClr val="080808"/>
                </a:solidFill>
                <a:ea typeface="宋体" charset="-122"/>
              </a:rPr>
              <a:t>部分服务</a:t>
            </a:r>
            <a:endParaRPr lang="en-US" altLang="zh-CN" dirty="0">
              <a:solidFill>
                <a:srgbClr val="080808"/>
              </a:solidFill>
              <a:ea typeface="宋体" charset="-122"/>
            </a:endParaRPr>
          </a:p>
        </p:txBody>
      </p:sp>
      <p:sp>
        <p:nvSpPr>
          <p:cNvPr id="173" name="Rectangle 53"/>
          <p:cNvSpPr>
            <a:spLocks noChangeArrowheads="1"/>
          </p:cNvSpPr>
          <p:nvPr/>
        </p:nvSpPr>
        <p:spPr bwMode="auto">
          <a:xfrm>
            <a:off x="0" y="3322633"/>
            <a:ext cx="2168506" cy="707886"/>
          </a:xfrm>
          <a:prstGeom prst="rect">
            <a:avLst/>
          </a:prstGeom>
          <a:noFill/>
          <a:ln w="9525">
            <a:noFill/>
            <a:miter lim="800000"/>
            <a:headEnd/>
            <a:tailEnd/>
          </a:ln>
        </p:spPr>
        <p:txBody>
          <a:bodyPr wrap="square">
            <a:spAutoFit/>
          </a:bodyPr>
          <a:lstStyle/>
          <a:p>
            <a:pPr algn="just"/>
            <a:r>
              <a:rPr lang="zh-CN" altLang="en-US" sz="2000" dirty="0" smtClean="0">
                <a:ea typeface="宋体" charset="-122"/>
              </a:rPr>
              <a:t>从用户有待解决的问题维度看</a:t>
            </a:r>
            <a:endParaRPr lang="en-US" altLang="zh-CN" sz="2000" dirty="0">
              <a:ea typeface="宋体" charset="-122"/>
            </a:endParaRPr>
          </a:p>
        </p:txBody>
      </p:sp>
      <p:grpSp>
        <p:nvGrpSpPr>
          <p:cNvPr id="188" name="Group 30"/>
          <p:cNvGrpSpPr>
            <a:grpSpLocks/>
          </p:cNvGrpSpPr>
          <p:nvPr/>
        </p:nvGrpSpPr>
        <p:grpSpPr bwMode="auto">
          <a:xfrm>
            <a:off x="5000628" y="4357694"/>
            <a:ext cx="1428760" cy="1500198"/>
            <a:chOff x="647" y="2562"/>
            <a:chExt cx="1210" cy="1278"/>
          </a:xfrm>
        </p:grpSpPr>
        <p:pic>
          <p:nvPicPr>
            <p:cNvPr id="189" name="Picture 31" descr="light_shadow"/>
            <p:cNvPicPr>
              <a:picLocks noChangeAspect="1" noChangeArrowheads="1"/>
            </p:cNvPicPr>
            <p:nvPr/>
          </p:nvPicPr>
          <p:blipFill>
            <a:blip r:embed="rId2">
              <a:lum bright="-78000" contrast="-78000"/>
            </a:blip>
            <a:srcRect/>
            <a:stretch>
              <a:fillRect/>
            </a:stretch>
          </p:blipFill>
          <p:spPr bwMode="gray">
            <a:xfrm>
              <a:off x="762" y="3564"/>
              <a:ext cx="996" cy="276"/>
            </a:xfrm>
            <a:prstGeom prst="rect">
              <a:avLst/>
            </a:prstGeom>
            <a:noFill/>
            <a:ln w="9525">
              <a:noFill/>
              <a:miter lim="800000"/>
              <a:headEnd/>
              <a:tailEnd/>
            </a:ln>
          </p:spPr>
        </p:pic>
        <p:pic>
          <p:nvPicPr>
            <p:cNvPr id="190" name="Picture 32" descr="circuler_1"/>
            <p:cNvPicPr>
              <a:picLocks noChangeAspect="1" noChangeArrowheads="1"/>
            </p:cNvPicPr>
            <p:nvPr/>
          </p:nvPicPr>
          <p:blipFill>
            <a:blip r:embed="rId3"/>
            <a:srcRect/>
            <a:stretch>
              <a:fillRect/>
            </a:stretch>
          </p:blipFill>
          <p:spPr bwMode="gray">
            <a:xfrm>
              <a:off x="647" y="2562"/>
              <a:ext cx="1210" cy="1178"/>
            </a:xfrm>
            <a:prstGeom prst="rect">
              <a:avLst/>
            </a:prstGeom>
            <a:noFill/>
            <a:ln w="9525">
              <a:noFill/>
              <a:miter lim="800000"/>
              <a:headEnd/>
              <a:tailEnd/>
            </a:ln>
          </p:spPr>
        </p:pic>
        <p:sp>
          <p:nvSpPr>
            <p:cNvPr id="191" name="Oval 33"/>
            <p:cNvSpPr>
              <a:spLocks noChangeArrowheads="1"/>
            </p:cNvSpPr>
            <p:nvPr/>
          </p:nvSpPr>
          <p:spPr bwMode="gray">
            <a:xfrm>
              <a:off x="647" y="2562"/>
              <a:ext cx="1202" cy="1182"/>
            </a:xfrm>
            <a:prstGeom prst="ellipse">
              <a:avLst/>
            </a:prstGeom>
            <a:solidFill>
              <a:schemeClr val="folHlink">
                <a:alpha val="54901"/>
              </a:schemeClr>
            </a:solidFill>
            <a:ln w="9525" algn="ctr">
              <a:noFill/>
              <a:round/>
              <a:headEnd/>
              <a:tailEnd/>
            </a:ln>
          </p:spPr>
          <p:txBody>
            <a:bodyPr wrap="none" anchor="ctr"/>
            <a:lstStyle/>
            <a:p>
              <a:endParaRPr lang="zh-CN" altLang="en-US">
                <a:ea typeface="宋体" charset="-122"/>
              </a:endParaRPr>
            </a:p>
          </p:txBody>
        </p:sp>
        <p:sp>
          <p:nvSpPr>
            <p:cNvPr id="192" name="Freeform 34"/>
            <p:cNvSpPr>
              <a:spLocks/>
            </p:cNvSpPr>
            <p:nvPr/>
          </p:nvSpPr>
          <p:spPr bwMode="ltGray">
            <a:xfrm>
              <a:off x="771" y="2586"/>
              <a:ext cx="945" cy="409"/>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7CBFE0">
                    <a:alpha val="0"/>
                  </a:srgbClr>
                </a:gs>
              </a:gsLst>
              <a:lin ang="5400000" scaled="1"/>
            </a:gradFill>
            <a:ln w="0">
              <a:noFill/>
              <a:round/>
              <a:headEnd/>
              <a:tailEnd/>
            </a:ln>
          </p:spPr>
          <p:txBody>
            <a:bodyPr/>
            <a:lstStyle/>
            <a:p>
              <a:endParaRPr lang="zh-CN" altLang="en-US">
                <a:ea typeface="宋体" charset="-122"/>
              </a:endParaRPr>
            </a:p>
          </p:txBody>
        </p:sp>
      </p:grpSp>
      <p:sp>
        <p:nvSpPr>
          <p:cNvPr id="193" name="Rectangle 51"/>
          <p:cNvSpPr>
            <a:spLocks noChangeArrowheads="1"/>
          </p:cNvSpPr>
          <p:nvPr/>
        </p:nvSpPr>
        <p:spPr bwMode="auto">
          <a:xfrm>
            <a:off x="5072066" y="4643446"/>
            <a:ext cx="1357322" cy="923330"/>
          </a:xfrm>
          <a:prstGeom prst="rect">
            <a:avLst/>
          </a:prstGeom>
          <a:noFill/>
          <a:ln w="9525">
            <a:noFill/>
            <a:miter lim="800000"/>
            <a:headEnd/>
            <a:tailEnd/>
          </a:ln>
        </p:spPr>
        <p:txBody>
          <a:bodyPr wrap="square">
            <a:spAutoFit/>
          </a:bodyPr>
          <a:lstStyle/>
          <a:p>
            <a:pPr algn="just"/>
            <a:r>
              <a:rPr lang="zh-CN" altLang="en-US" dirty="0" smtClean="0">
                <a:solidFill>
                  <a:srgbClr val="080808"/>
                </a:solidFill>
                <a:ea typeface="宋体" charset="-122"/>
              </a:rPr>
              <a:t>原值服务较多、增值服务较少</a:t>
            </a:r>
            <a:endParaRPr lang="en-US" altLang="zh-CN" dirty="0">
              <a:solidFill>
                <a:srgbClr val="080808"/>
              </a:solidFill>
              <a:ea typeface="宋体" charset="-122"/>
            </a:endParaRPr>
          </a:p>
        </p:txBody>
      </p:sp>
      <p:sp>
        <p:nvSpPr>
          <p:cNvPr id="194" name="Rectangle 55"/>
          <p:cNvSpPr>
            <a:spLocks noChangeArrowheads="1"/>
          </p:cNvSpPr>
          <p:nvPr/>
        </p:nvSpPr>
        <p:spPr bwMode="auto">
          <a:xfrm>
            <a:off x="6429388" y="4929198"/>
            <a:ext cx="2000264" cy="707886"/>
          </a:xfrm>
          <a:prstGeom prst="rect">
            <a:avLst/>
          </a:prstGeom>
          <a:noFill/>
          <a:ln w="9525">
            <a:noFill/>
            <a:miter lim="800000"/>
            <a:headEnd/>
            <a:tailEnd/>
          </a:ln>
        </p:spPr>
        <p:txBody>
          <a:bodyPr wrap="square">
            <a:spAutoFit/>
          </a:bodyPr>
          <a:lstStyle/>
          <a:p>
            <a:pPr algn="just"/>
            <a:r>
              <a:rPr lang="zh-CN" altLang="en-US" sz="2000" dirty="0" smtClean="0">
                <a:ea typeface="宋体" charset="-122"/>
              </a:rPr>
              <a:t>从信息服务产品的内容维度看</a:t>
            </a:r>
            <a:endParaRPr lang="en-US" altLang="zh-CN" sz="2000" dirty="0" smtClean="0">
              <a:ea typeface="宋体" charset="-122"/>
            </a:endParaRPr>
          </a:p>
        </p:txBody>
      </p:sp>
      <p:grpSp>
        <p:nvGrpSpPr>
          <p:cNvPr id="196" name="Group 4"/>
          <p:cNvGrpSpPr>
            <a:grpSpLocks/>
          </p:cNvGrpSpPr>
          <p:nvPr/>
        </p:nvGrpSpPr>
        <p:grpSpPr bwMode="auto">
          <a:xfrm>
            <a:off x="2857488" y="1714488"/>
            <a:ext cx="1439866" cy="1422403"/>
            <a:chOff x="647" y="2562"/>
            <a:chExt cx="1210" cy="1278"/>
          </a:xfrm>
        </p:grpSpPr>
        <p:pic>
          <p:nvPicPr>
            <p:cNvPr id="197" name="Picture 5" descr="light_shadow"/>
            <p:cNvPicPr>
              <a:picLocks noChangeAspect="1" noChangeArrowheads="1"/>
            </p:cNvPicPr>
            <p:nvPr/>
          </p:nvPicPr>
          <p:blipFill>
            <a:blip r:embed="rId2">
              <a:lum bright="-78000" contrast="-78000"/>
            </a:blip>
            <a:srcRect/>
            <a:stretch>
              <a:fillRect/>
            </a:stretch>
          </p:blipFill>
          <p:spPr bwMode="gray">
            <a:xfrm>
              <a:off x="762" y="3564"/>
              <a:ext cx="996" cy="276"/>
            </a:xfrm>
            <a:prstGeom prst="rect">
              <a:avLst/>
            </a:prstGeom>
            <a:noFill/>
            <a:ln w="9525">
              <a:noFill/>
              <a:miter lim="800000"/>
              <a:headEnd/>
              <a:tailEnd/>
            </a:ln>
          </p:spPr>
        </p:pic>
        <p:pic>
          <p:nvPicPr>
            <p:cNvPr id="198" name="Picture 6" descr="circuler_1"/>
            <p:cNvPicPr>
              <a:picLocks noChangeAspect="1" noChangeArrowheads="1"/>
            </p:cNvPicPr>
            <p:nvPr/>
          </p:nvPicPr>
          <p:blipFill>
            <a:blip r:embed="rId3"/>
            <a:srcRect/>
            <a:stretch>
              <a:fillRect/>
            </a:stretch>
          </p:blipFill>
          <p:spPr bwMode="gray">
            <a:xfrm>
              <a:off x="647" y="2562"/>
              <a:ext cx="1210" cy="1178"/>
            </a:xfrm>
            <a:prstGeom prst="rect">
              <a:avLst/>
            </a:prstGeom>
            <a:noFill/>
            <a:ln w="9525">
              <a:noFill/>
              <a:miter lim="800000"/>
              <a:headEnd/>
              <a:tailEnd/>
            </a:ln>
          </p:spPr>
        </p:pic>
        <p:sp>
          <p:nvSpPr>
            <p:cNvPr id="199" name="Oval 7"/>
            <p:cNvSpPr>
              <a:spLocks noChangeArrowheads="1"/>
            </p:cNvSpPr>
            <p:nvPr/>
          </p:nvSpPr>
          <p:spPr bwMode="gray">
            <a:xfrm>
              <a:off x="647" y="2562"/>
              <a:ext cx="1202" cy="1182"/>
            </a:xfrm>
            <a:prstGeom prst="ellipse">
              <a:avLst/>
            </a:prstGeom>
            <a:solidFill>
              <a:schemeClr val="folHlink">
                <a:alpha val="54901"/>
              </a:schemeClr>
            </a:solidFill>
            <a:ln w="9525" algn="ctr">
              <a:noFill/>
              <a:round/>
              <a:headEnd/>
              <a:tailEnd/>
            </a:ln>
          </p:spPr>
          <p:txBody>
            <a:bodyPr wrap="none" anchor="ctr"/>
            <a:lstStyle/>
            <a:p>
              <a:endParaRPr lang="zh-CN" altLang="en-US">
                <a:ea typeface="宋体" charset="-122"/>
              </a:endParaRPr>
            </a:p>
          </p:txBody>
        </p:sp>
        <p:sp>
          <p:nvSpPr>
            <p:cNvPr id="200" name="Freeform 8"/>
            <p:cNvSpPr>
              <a:spLocks/>
            </p:cNvSpPr>
            <p:nvPr/>
          </p:nvSpPr>
          <p:spPr bwMode="ltGray">
            <a:xfrm>
              <a:off x="771" y="2586"/>
              <a:ext cx="945" cy="409"/>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7CBFE0">
                    <a:alpha val="0"/>
                  </a:srgbClr>
                </a:gs>
              </a:gsLst>
              <a:lin ang="5400000" scaled="1"/>
            </a:gradFill>
            <a:ln w="0">
              <a:noFill/>
              <a:round/>
              <a:headEnd/>
              <a:tailEnd/>
            </a:ln>
          </p:spPr>
          <p:txBody>
            <a:bodyPr/>
            <a:lstStyle/>
            <a:p>
              <a:endParaRPr lang="zh-CN" altLang="en-US">
                <a:ea typeface="宋体" charset="-122"/>
              </a:endParaRPr>
            </a:p>
          </p:txBody>
        </p:sp>
      </p:grpSp>
      <p:sp>
        <p:nvSpPr>
          <p:cNvPr id="201" name="Rectangle 49"/>
          <p:cNvSpPr>
            <a:spLocks noChangeArrowheads="1"/>
          </p:cNvSpPr>
          <p:nvPr/>
        </p:nvSpPr>
        <p:spPr bwMode="auto">
          <a:xfrm>
            <a:off x="2928926" y="1928802"/>
            <a:ext cx="1357322" cy="923330"/>
          </a:xfrm>
          <a:prstGeom prst="rect">
            <a:avLst/>
          </a:prstGeom>
          <a:noFill/>
          <a:ln w="9525">
            <a:noFill/>
            <a:miter lim="800000"/>
            <a:headEnd/>
            <a:tailEnd/>
          </a:ln>
        </p:spPr>
        <p:txBody>
          <a:bodyPr wrap="square">
            <a:spAutoFit/>
          </a:bodyPr>
          <a:lstStyle/>
          <a:p>
            <a:pPr algn="just"/>
            <a:r>
              <a:rPr lang="zh-CN" altLang="en-US" dirty="0" smtClean="0">
                <a:solidFill>
                  <a:srgbClr val="080808"/>
                </a:solidFill>
                <a:ea typeface="宋体" charset="-122"/>
              </a:rPr>
              <a:t>主动服务为主、被动服务为辅</a:t>
            </a:r>
            <a:endParaRPr lang="en-US" altLang="zh-CN" dirty="0">
              <a:solidFill>
                <a:srgbClr val="080808"/>
              </a:solidFill>
              <a:ea typeface="宋体" charset="-122"/>
            </a:endParaRPr>
          </a:p>
        </p:txBody>
      </p:sp>
      <p:sp>
        <p:nvSpPr>
          <p:cNvPr id="202" name="Rectangle 53"/>
          <p:cNvSpPr>
            <a:spLocks noChangeArrowheads="1"/>
          </p:cNvSpPr>
          <p:nvPr/>
        </p:nvSpPr>
        <p:spPr bwMode="auto">
          <a:xfrm>
            <a:off x="2000232" y="1071546"/>
            <a:ext cx="2286016" cy="707886"/>
          </a:xfrm>
          <a:prstGeom prst="rect">
            <a:avLst/>
          </a:prstGeom>
          <a:noFill/>
          <a:ln w="9525">
            <a:noFill/>
            <a:miter lim="800000"/>
            <a:headEnd/>
            <a:tailEnd/>
          </a:ln>
        </p:spPr>
        <p:txBody>
          <a:bodyPr wrap="square">
            <a:spAutoFit/>
          </a:bodyPr>
          <a:lstStyle/>
          <a:p>
            <a:r>
              <a:rPr lang="zh-CN" altLang="en-US" sz="2000" dirty="0" smtClean="0">
                <a:ea typeface="宋体" charset="-122"/>
              </a:rPr>
              <a:t>从信息服务中服务者得能动性维度看</a:t>
            </a:r>
            <a:endParaRPr lang="en-US" altLang="zh-CN" sz="2000" dirty="0">
              <a:ea typeface="宋体" charset="-122"/>
            </a:endParaRPr>
          </a:p>
        </p:txBody>
      </p:sp>
    </p:spTree>
  </p:cSld>
  <p:clrMapOvr>
    <a:masterClrMapping/>
  </p:clrMapOvr>
  <p:transition>
    <p:split orient="vert" dir="in"/>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t>模式选择</a:t>
            </a:r>
            <a:endParaRPr lang="zh-CN" altLang="en-US" sz="4000" dirty="0"/>
          </a:p>
        </p:txBody>
      </p:sp>
      <p:sp>
        <p:nvSpPr>
          <p:cNvPr id="4" name="AutoShape 3"/>
          <p:cNvSpPr>
            <a:spLocks noChangeArrowheads="1"/>
          </p:cNvSpPr>
          <p:nvPr/>
        </p:nvSpPr>
        <p:spPr bwMode="gray">
          <a:xfrm rot="5400000">
            <a:off x="5324484" y="4819656"/>
            <a:ext cx="1752600" cy="685800"/>
          </a:xfrm>
          <a:prstGeom prst="triangle">
            <a:avLst>
              <a:gd name="adj" fmla="val 50000"/>
            </a:avLst>
          </a:prstGeom>
          <a:solidFill>
            <a:schemeClr val="tx2">
              <a:alpha val="39999"/>
            </a:schemeClr>
          </a:solidFill>
          <a:ln w="9525">
            <a:noFill/>
            <a:miter lim="800000"/>
            <a:headEnd/>
            <a:tailEnd/>
          </a:ln>
        </p:spPr>
        <p:txBody>
          <a:bodyPr wrap="none" anchor="ctr"/>
          <a:lstStyle/>
          <a:p>
            <a:endParaRPr lang="zh-CN" altLang="en-US">
              <a:ea typeface="宋体" charset="-122"/>
            </a:endParaRPr>
          </a:p>
        </p:txBody>
      </p:sp>
      <p:grpSp>
        <p:nvGrpSpPr>
          <p:cNvPr id="5" name="Group 4"/>
          <p:cNvGrpSpPr>
            <a:grpSpLocks/>
          </p:cNvGrpSpPr>
          <p:nvPr/>
        </p:nvGrpSpPr>
        <p:grpSpPr bwMode="auto">
          <a:xfrm>
            <a:off x="1357290" y="4013206"/>
            <a:ext cx="4424394" cy="688975"/>
            <a:chOff x="720" y="1392"/>
            <a:chExt cx="4058" cy="480"/>
          </a:xfrm>
        </p:grpSpPr>
        <p:sp>
          <p:nvSpPr>
            <p:cNvPr id="6" name="AutoShape 5"/>
            <p:cNvSpPr>
              <a:spLocks noChangeArrowheads="1"/>
            </p:cNvSpPr>
            <p:nvPr/>
          </p:nvSpPr>
          <p:spPr bwMode="gray">
            <a:xfrm>
              <a:off x="720" y="1392"/>
              <a:ext cx="4058" cy="480"/>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w="9525">
              <a:noFill/>
              <a:round/>
              <a:headEnd/>
              <a:tailEnd/>
            </a:ln>
            <a:effectLst/>
          </p:spPr>
          <p:txBody>
            <a:bodyPr wrap="none" anchor="ctr"/>
            <a:lstStyle/>
            <a:p>
              <a:endParaRPr lang="zh-CN" altLang="en-US">
                <a:ea typeface="宋体" charset="-122"/>
              </a:endParaRPr>
            </a:p>
          </p:txBody>
        </p:sp>
        <p:grpSp>
          <p:nvGrpSpPr>
            <p:cNvPr id="7" name="Group 6"/>
            <p:cNvGrpSpPr>
              <a:grpSpLocks/>
            </p:cNvGrpSpPr>
            <p:nvPr/>
          </p:nvGrpSpPr>
          <p:grpSpPr bwMode="auto">
            <a:xfrm>
              <a:off x="729" y="1407"/>
              <a:ext cx="4043" cy="444"/>
              <a:chOff x="743" y="1407"/>
              <a:chExt cx="3988" cy="444"/>
            </a:xfrm>
          </p:grpSpPr>
          <p:sp>
            <p:nvSpPr>
              <p:cNvPr id="8" name="AutoShape 7"/>
              <p:cNvSpPr>
                <a:spLocks noChangeArrowheads="1"/>
              </p:cNvSpPr>
              <p:nvPr/>
            </p:nvSpPr>
            <p:spPr bwMode="gray">
              <a:xfrm>
                <a:off x="743" y="1736"/>
                <a:ext cx="3988" cy="115"/>
              </a:xfrm>
              <a:prstGeom prst="roundRect">
                <a:avLst>
                  <a:gd name="adj" fmla="val 50000"/>
                </a:avLst>
              </a:prstGeom>
              <a:gradFill rotWithShape="1">
                <a:gsLst>
                  <a:gs pos="0">
                    <a:schemeClr val="accent2">
                      <a:alpha val="0"/>
                    </a:schemeClr>
                  </a:gs>
                  <a:gs pos="100000">
                    <a:schemeClr val="accent2">
                      <a:gamma/>
                      <a:tint val="0"/>
                      <a:invGamma/>
                    </a:schemeClr>
                  </a:gs>
                </a:gsLst>
                <a:lin ang="5400000" scaled="1"/>
              </a:gradFill>
              <a:ln w="9525">
                <a:noFill/>
                <a:round/>
                <a:headEnd/>
                <a:tailEnd/>
              </a:ln>
              <a:effectLst/>
            </p:spPr>
            <p:txBody>
              <a:bodyPr wrap="none" anchor="ctr"/>
              <a:lstStyle/>
              <a:p>
                <a:endParaRPr lang="zh-CN" altLang="en-US">
                  <a:ea typeface="宋体" charset="-122"/>
                </a:endParaRPr>
              </a:p>
            </p:txBody>
          </p:sp>
          <p:sp>
            <p:nvSpPr>
              <p:cNvPr id="9" name="AutoShape 8"/>
              <p:cNvSpPr>
                <a:spLocks noChangeArrowheads="1"/>
              </p:cNvSpPr>
              <p:nvPr/>
            </p:nvSpPr>
            <p:spPr bwMode="gray">
              <a:xfrm>
                <a:off x="743" y="1407"/>
                <a:ext cx="3988" cy="115"/>
              </a:xfrm>
              <a:prstGeom prst="roundRect">
                <a:avLst>
                  <a:gd name="adj" fmla="val 50000"/>
                </a:avLst>
              </a:prstGeom>
              <a:gradFill rotWithShape="1">
                <a:gsLst>
                  <a:gs pos="0">
                    <a:schemeClr val="accent2">
                      <a:gamma/>
                      <a:tint val="15686"/>
                      <a:invGamma/>
                    </a:schemeClr>
                  </a:gs>
                  <a:gs pos="100000">
                    <a:schemeClr val="accent2">
                      <a:alpha val="0"/>
                    </a:schemeClr>
                  </a:gs>
                </a:gsLst>
                <a:lin ang="5400000" scaled="1"/>
              </a:gradFill>
              <a:ln w="9525">
                <a:noFill/>
                <a:round/>
                <a:headEnd/>
                <a:tailEnd/>
              </a:ln>
              <a:effectLst/>
            </p:spPr>
            <p:txBody>
              <a:bodyPr wrap="none" anchor="ctr"/>
              <a:lstStyle/>
              <a:p>
                <a:endParaRPr lang="zh-CN" altLang="en-US">
                  <a:ea typeface="宋体" charset="-122"/>
                </a:endParaRPr>
              </a:p>
            </p:txBody>
          </p:sp>
        </p:grpSp>
      </p:grpSp>
      <p:grpSp>
        <p:nvGrpSpPr>
          <p:cNvPr id="10" name="Group 9"/>
          <p:cNvGrpSpPr>
            <a:grpSpLocks/>
          </p:cNvGrpSpPr>
          <p:nvPr/>
        </p:nvGrpSpPr>
        <p:grpSpPr bwMode="auto">
          <a:xfrm>
            <a:off x="1357290" y="4802193"/>
            <a:ext cx="4424394" cy="688975"/>
            <a:chOff x="720" y="1392"/>
            <a:chExt cx="4058" cy="480"/>
          </a:xfrm>
        </p:grpSpPr>
        <p:sp>
          <p:nvSpPr>
            <p:cNvPr id="11" name="AutoShape 10"/>
            <p:cNvSpPr>
              <a:spLocks noChangeArrowheads="1"/>
            </p:cNvSpPr>
            <p:nvPr/>
          </p:nvSpPr>
          <p:spPr bwMode="gray">
            <a:xfrm>
              <a:off x="720" y="1392"/>
              <a:ext cx="4058" cy="480"/>
            </a:xfrm>
            <a:prstGeom prst="roundRect">
              <a:avLst>
                <a:gd name="adj" fmla="val 17509"/>
              </a:avLst>
            </a:prstGeom>
            <a:gradFill rotWithShape="1">
              <a:gsLst>
                <a:gs pos="0">
                  <a:schemeClr val="hlink"/>
                </a:gs>
                <a:gs pos="50000">
                  <a:schemeClr val="hlink">
                    <a:gamma/>
                    <a:shade val="92157"/>
                    <a:invGamma/>
                  </a:schemeClr>
                </a:gs>
                <a:gs pos="100000">
                  <a:schemeClr val="hlink"/>
                </a:gs>
              </a:gsLst>
              <a:lin ang="5400000" scaled="1"/>
            </a:gradFill>
            <a:ln w="9525">
              <a:noFill/>
              <a:round/>
              <a:headEnd/>
              <a:tailEnd/>
            </a:ln>
            <a:effectLst/>
          </p:spPr>
          <p:txBody>
            <a:bodyPr wrap="none" anchor="ctr"/>
            <a:lstStyle/>
            <a:p>
              <a:endParaRPr lang="zh-CN" altLang="en-US">
                <a:ea typeface="宋体" charset="-122"/>
              </a:endParaRPr>
            </a:p>
          </p:txBody>
        </p:sp>
        <p:grpSp>
          <p:nvGrpSpPr>
            <p:cNvPr id="12" name="Group 11"/>
            <p:cNvGrpSpPr>
              <a:grpSpLocks/>
            </p:cNvGrpSpPr>
            <p:nvPr/>
          </p:nvGrpSpPr>
          <p:grpSpPr bwMode="auto">
            <a:xfrm>
              <a:off x="729" y="1407"/>
              <a:ext cx="4043" cy="444"/>
              <a:chOff x="743" y="1407"/>
              <a:chExt cx="3988" cy="444"/>
            </a:xfrm>
          </p:grpSpPr>
          <p:sp>
            <p:nvSpPr>
              <p:cNvPr id="13" name="AutoShape 12"/>
              <p:cNvSpPr>
                <a:spLocks noChangeArrowheads="1"/>
              </p:cNvSpPr>
              <p:nvPr/>
            </p:nvSpPr>
            <p:spPr bwMode="gray">
              <a:xfrm>
                <a:off x="743" y="1736"/>
                <a:ext cx="3988" cy="115"/>
              </a:xfrm>
              <a:prstGeom prst="roundRect">
                <a:avLst>
                  <a:gd name="adj" fmla="val 50000"/>
                </a:avLst>
              </a:prstGeom>
              <a:gradFill rotWithShape="1">
                <a:gsLst>
                  <a:gs pos="0">
                    <a:schemeClr val="hlink">
                      <a:alpha val="0"/>
                    </a:schemeClr>
                  </a:gs>
                  <a:gs pos="100000">
                    <a:schemeClr val="hlink">
                      <a:gamma/>
                      <a:tint val="0"/>
                      <a:invGamma/>
                    </a:schemeClr>
                  </a:gs>
                </a:gsLst>
                <a:lin ang="5400000" scaled="1"/>
              </a:gradFill>
              <a:ln w="9525">
                <a:noFill/>
                <a:round/>
                <a:headEnd/>
                <a:tailEnd/>
              </a:ln>
              <a:effectLst/>
            </p:spPr>
            <p:txBody>
              <a:bodyPr wrap="none" anchor="ctr"/>
              <a:lstStyle/>
              <a:p>
                <a:endParaRPr lang="zh-CN" altLang="en-US">
                  <a:ea typeface="宋体" charset="-122"/>
                </a:endParaRPr>
              </a:p>
            </p:txBody>
          </p:sp>
          <p:sp>
            <p:nvSpPr>
              <p:cNvPr id="14" name="AutoShape 13"/>
              <p:cNvSpPr>
                <a:spLocks noChangeArrowheads="1"/>
              </p:cNvSpPr>
              <p:nvPr/>
            </p:nvSpPr>
            <p:spPr bwMode="gray">
              <a:xfrm>
                <a:off x="743" y="1407"/>
                <a:ext cx="3988" cy="115"/>
              </a:xfrm>
              <a:prstGeom prst="roundRect">
                <a:avLst>
                  <a:gd name="adj" fmla="val 50000"/>
                </a:avLst>
              </a:prstGeom>
              <a:gradFill rotWithShape="1">
                <a:gsLst>
                  <a:gs pos="0">
                    <a:schemeClr val="hlink">
                      <a:gamma/>
                      <a:tint val="25490"/>
                      <a:invGamma/>
                    </a:schemeClr>
                  </a:gs>
                  <a:gs pos="100000">
                    <a:schemeClr val="hlink">
                      <a:alpha val="0"/>
                    </a:schemeClr>
                  </a:gs>
                </a:gsLst>
                <a:lin ang="5400000" scaled="1"/>
              </a:gradFill>
              <a:ln w="9525">
                <a:noFill/>
                <a:round/>
                <a:headEnd/>
                <a:tailEnd/>
              </a:ln>
              <a:effectLst/>
            </p:spPr>
            <p:txBody>
              <a:bodyPr wrap="none" anchor="ctr"/>
              <a:lstStyle/>
              <a:p>
                <a:endParaRPr lang="zh-CN" altLang="en-US">
                  <a:ea typeface="宋体" charset="-122"/>
                </a:endParaRPr>
              </a:p>
            </p:txBody>
          </p:sp>
        </p:grpSp>
      </p:grpSp>
      <p:grpSp>
        <p:nvGrpSpPr>
          <p:cNvPr id="15" name="Group 14"/>
          <p:cNvGrpSpPr>
            <a:grpSpLocks/>
          </p:cNvGrpSpPr>
          <p:nvPr/>
        </p:nvGrpSpPr>
        <p:grpSpPr bwMode="auto">
          <a:xfrm>
            <a:off x="1428728" y="5583243"/>
            <a:ext cx="4352956" cy="688975"/>
            <a:chOff x="720" y="1392"/>
            <a:chExt cx="4058" cy="480"/>
          </a:xfrm>
        </p:grpSpPr>
        <p:sp>
          <p:nvSpPr>
            <p:cNvPr id="16" name="AutoShape 15"/>
            <p:cNvSpPr>
              <a:spLocks noChangeArrowheads="1"/>
            </p:cNvSpPr>
            <p:nvPr/>
          </p:nvSpPr>
          <p:spPr bwMode="gray">
            <a:xfrm>
              <a:off x="720" y="1392"/>
              <a:ext cx="4058" cy="480"/>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w="9525">
              <a:noFill/>
              <a:round/>
              <a:headEnd/>
              <a:tailEnd/>
            </a:ln>
            <a:effectLst/>
          </p:spPr>
          <p:txBody>
            <a:bodyPr wrap="none" anchor="ctr"/>
            <a:lstStyle/>
            <a:p>
              <a:endParaRPr lang="zh-CN" altLang="en-US">
                <a:ea typeface="宋体" charset="-122"/>
              </a:endParaRPr>
            </a:p>
          </p:txBody>
        </p:sp>
        <p:grpSp>
          <p:nvGrpSpPr>
            <p:cNvPr id="17" name="Group 16"/>
            <p:cNvGrpSpPr>
              <a:grpSpLocks/>
            </p:cNvGrpSpPr>
            <p:nvPr/>
          </p:nvGrpSpPr>
          <p:grpSpPr bwMode="auto">
            <a:xfrm>
              <a:off x="729" y="1407"/>
              <a:ext cx="4043" cy="444"/>
              <a:chOff x="743" y="1407"/>
              <a:chExt cx="3988" cy="444"/>
            </a:xfrm>
          </p:grpSpPr>
          <p:sp>
            <p:nvSpPr>
              <p:cNvPr id="18" name="AutoShape 17"/>
              <p:cNvSpPr>
                <a:spLocks noChangeArrowheads="1"/>
              </p:cNvSpPr>
              <p:nvPr/>
            </p:nvSpPr>
            <p:spPr bwMode="gray">
              <a:xfrm>
                <a:off x="743" y="1736"/>
                <a:ext cx="3988" cy="115"/>
              </a:xfrm>
              <a:prstGeom prst="roundRect">
                <a:avLst>
                  <a:gd name="adj" fmla="val 50000"/>
                </a:avLst>
              </a:prstGeom>
              <a:gradFill rotWithShape="1">
                <a:gsLst>
                  <a:gs pos="0">
                    <a:schemeClr val="folHlink">
                      <a:alpha val="0"/>
                    </a:schemeClr>
                  </a:gs>
                  <a:gs pos="100000">
                    <a:schemeClr val="folHlink">
                      <a:gamma/>
                      <a:tint val="0"/>
                      <a:invGamma/>
                    </a:schemeClr>
                  </a:gs>
                </a:gsLst>
                <a:lin ang="5400000" scaled="1"/>
              </a:gradFill>
              <a:ln w="9525">
                <a:noFill/>
                <a:round/>
                <a:headEnd/>
                <a:tailEnd/>
              </a:ln>
              <a:effectLst/>
            </p:spPr>
            <p:txBody>
              <a:bodyPr wrap="none" anchor="ctr"/>
              <a:lstStyle/>
              <a:p>
                <a:endParaRPr lang="zh-CN" altLang="en-US">
                  <a:ea typeface="宋体" charset="-122"/>
                </a:endParaRPr>
              </a:p>
            </p:txBody>
          </p:sp>
          <p:sp>
            <p:nvSpPr>
              <p:cNvPr id="19" name="AutoShape 18"/>
              <p:cNvSpPr>
                <a:spLocks noChangeArrowheads="1"/>
              </p:cNvSpPr>
              <p:nvPr/>
            </p:nvSpPr>
            <p:spPr bwMode="gray">
              <a:xfrm>
                <a:off x="743" y="1407"/>
                <a:ext cx="3988" cy="115"/>
              </a:xfrm>
              <a:prstGeom prst="roundRect">
                <a:avLst>
                  <a:gd name="adj" fmla="val 50000"/>
                </a:avLst>
              </a:prstGeom>
              <a:gradFill rotWithShape="1">
                <a:gsLst>
                  <a:gs pos="0">
                    <a:schemeClr val="accent1">
                      <a:gamma/>
                      <a:tint val="22353"/>
                      <a:invGamma/>
                    </a:schemeClr>
                  </a:gs>
                  <a:gs pos="100000">
                    <a:schemeClr val="accent1">
                      <a:alpha val="0"/>
                    </a:schemeClr>
                  </a:gs>
                </a:gsLst>
                <a:lin ang="5400000" scaled="1"/>
              </a:gradFill>
              <a:ln w="9525">
                <a:noFill/>
                <a:round/>
                <a:headEnd/>
                <a:tailEnd/>
              </a:ln>
              <a:effectLst/>
            </p:spPr>
            <p:txBody>
              <a:bodyPr wrap="none" anchor="ctr"/>
              <a:lstStyle/>
              <a:p>
                <a:endParaRPr lang="zh-CN" altLang="en-US">
                  <a:ea typeface="宋体" charset="-122"/>
                </a:endParaRPr>
              </a:p>
            </p:txBody>
          </p:sp>
        </p:grpSp>
      </p:grpSp>
      <p:sp>
        <p:nvSpPr>
          <p:cNvPr id="20" name="Text Box 19"/>
          <p:cNvSpPr txBox="1">
            <a:spLocks noChangeArrowheads="1"/>
          </p:cNvSpPr>
          <p:nvPr/>
        </p:nvSpPr>
        <p:spPr bwMode="gray">
          <a:xfrm>
            <a:off x="1571604" y="4143380"/>
            <a:ext cx="4214842" cy="400110"/>
          </a:xfrm>
          <a:prstGeom prst="rect">
            <a:avLst/>
          </a:prstGeom>
          <a:noFill/>
          <a:ln w="9525">
            <a:noFill/>
            <a:miter lim="800000"/>
            <a:headEnd/>
            <a:tailEnd/>
          </a:ln>
        </p:spPr>
        <p:txBody>
          <a:bodyPr wrap="square">
            <a:spAutoFit/>
          </a:bodyPr>
          <a:lstStyle/>
          <a:p>
            <a:pPr algn="ctr">
              <a:spcBef>
                <a:spcPct val="50000"/>
              </a:spcBef>
            </a:pPr>
            <a:r>
              <a:rPr lang="zh-CN" altLang="en-US" sz="2000" b="1" dirty="0" smtClean="0">
                <a:solidFill>
                  <a:srgbClr val="FFFFFF"/>
                </a:solidFill>
                <a:ea typeface="宋体" charset="-122"/>
              </a:rPr>
              <a:t>“交互</a:t>
            </a:r>
            <a:r>
              <a:rPr lang="en-US" altLang="zh-CN" sz="2000" b="1" dirty="0" smtClean="0">
                <a:solidFill>
                  <a:srgbClr val="FFFFFF"/>
                </a:solidFill>
                <a:ea typeface="宋体" charset="-122"/>
              </a:rPr>
              <a:t>—</a:t>
            </a:r>
            <a:r>
              <a:rPr lang="zh-CN" altLang="en-US" sz="2000" b="1" dirty="0" smtClean="0">
                <a:solidFill>
                  <a:srgbClr val="FFFFFF"/>
                </a:solidFill>
                <a:ea typeface="宋体" charset="-122"/>
              </a:rPr>
              <a:t>增值”模式及其实例分析</a:t>
            </a:r>
            <a:endParaRPr lang="en-US" altLang="zh-CN" sz="2000" b="1" dirty="0">
              <a:solidFill>
                <a:srgbClr val="FFFFFF"/>
              </a:solidFill>
              <a:ea typeface="宋体" charset="-122"/>
            </a:endParaRPr>
          </a:p>
        </p:txBody>
      </p:sp>
      <p:sp>
        <p:nvSpPr>
          <p:cNvPr id="21" name="Text Box 20"/>
          <p:cNvSpPr txBox="1">
            <a:spLocks noChangeArrowheads="1"/>
          </p:cNvSpPr>
          <p:nvPr/>
        </p:nvSpPr>
        <p:spPr bwMode="gray">
          <a:xfrm>
            <a:off x="1571604" y="4929198"/>
            <a:ext cx="4214842" cy="400110"/>
          </a:xfrm>
          <a:prstGeom prst="rect">
            <a:avLst/>
          </a:prstGeom>
          <a:noFill/>
          <a:ln w="9525">
            <a:noFill/>
            <a:miter lim="800000"/>
            <a:headEnd/>
            <a:tailEnd/>
          </a:ln>
        </p:spPr>
        <p:txBody>
          <a:bodyPr wrap="square">
            <a:spAutoFit/>
          </a:bodyPr>
          <a:lstStyle/>
          <a:p>
            <a:pPr algn="ctr">
              <a:spcBef>
                <a:spcPct val="50000"/>
              </a:spcBef>
            </a:pPr>
            <a:r>
              <a:rPr lang="zh-CN" altLang="en-US" sz="2000" b="1" dirty="0" smtClean="0">
                <a:solidFill>
                  <a:srgbClr val="FFFFFF"/>
                </a:solidFill>
                <a:ea typeface="宋体" charset="-122"/>
              </a:rPr>
              <a:t>“平台</a:t>
            </a:r>
            <a:r>
              <a:rPr lang="en-US" altLang="zh-CN" sz="2000" b="1" dirty="0" smtClean="0">
                <a:solidFill>
                  <a:srgbClr val="FFFFFF"/>
                </a:solidFill>
                <a:ea typeface="宋体" charset="-122"/>
              </a:rPr>
              <a:t>—</a:t>
            </a:r>
            <a:r>
              <a:rPr lang="zh-CN" altLang="en-US" sz="2000" b="1" dirty="0" smtClean="0">
                <a:solidFill>
                  <a:srgbClr val="FFFFFF"/>
                </a:solidFill>
                <a:ea typeface="宋体" charset="-122"/>
              </a:rPr>
              <a:t>自助”模式及其实例分析</a:t>
            </a:r>
            <a:endParaRPr lang="en-US" altLang="zh-CN" sz="2000" b="1" dirty="0">
              <a:solidFill>
                <a:srgbClr val="FFFFFF"/>
              </a:solidFill>
              <a:ea typeface="宋体" charset="-122"/>
            </a:endParaRPr>
          </a:p>
        </p:txBody>
      </p:sp>
      <p:sp>
        <p:nvSpPr>
          <p:cNvPr id="22" name="Text Box 21"/>
          <p:cNvSpPr txBox="1">
            <a:spLocks noChangeArrowheads="1"/>
          </p:cNvSpPr>
          <p:nvPr/>
        </p:nvSpPr>
        <p:spPr bwMode="gray">
          <a:xfrm>
            <a:off x="1643042" y="5703892"/>
            <a:ext cx="4143404" cy="400110"/>
          </a:xfrm>
          <a:prstGeom prst="rect">
            <a:avLst/>
          </a:prstGeom>
          <a:noFill/>
          <a:ln w="9525">
            <a:noFill/>
            <a:miter lim="800000"/>
            <a:headEnd/>
            <a:tailEnd/>
          </a:ln>
        </p:spPr>
        <p:txBody>
          <a:bodyPr wrap="square">
            <a:spAutoFit/>
          </a:bodyPr>
          <a:lstStyle/>
          <a:p>
            <a:pPr algn="ctr">
              <a:spcBef>
                <a:spcPct val="50000"/>
              </a:spcBef>
            </a:pPr>
            <a:r>
              <a:rPr lang="zh-CN" altLang="en-US" sz="2000" b="1" dirty="0" smtClean="0">
                <a:solidFill>
                  <a:srgbClr val="FFFFFF"/>
                </a:solidFill>
                <a:ea typeface="宋体" charset="-122"/>
              </a:rPr>
              <a:t>“用户</a:t>
            </a:r>
            <a:r>
              <a:rPr lang="en-US" altLang="zh-CN" sz="2000" b="1" dirty="0" smtClean="0">
                <a:solidFill>
                  <a:srgbClr val="FFFFFF"/>
                </a:solidFill>
                <a:ea typeface="宋体" charset="-122"/>
              </a:rPr>
              <a:t>—</a:t>
            </a:r>
            <a:r>
              <a:rPr lang="zh-CN" altLang="en-US" sz="2000" b="1" dirty="0" smtClean="0">
                <a:solidFill>
                  <a:srgbClr val="FFFFFF"/>
                </a:solidFill>
                <a:ea typeface="宋体" charset="-122"/>
              </a:rPr>
              <a:t>吸引”模式及其实例分析</a:t>
            </a:r>
            <a:endParaRPr lang="en-US" altLang="zh-CN" sz="2000" b="1" dirty="0">
              <a:solidFill>
                <a:srgbClr val="FFFFFF"/>
              </a:solidFill>
              <a:ea typeface="宋体" charset="-122"/>
            </a:endParaRPr>
          </a:p>
        </p:txBody>
      </p:sp>
      <p:pic>
        <p:nvPicPr>
          <p:cNvPr id="25" name="Picture 24" descr="1"/>
          <p:cNvPicPr>
            <a:picLocks noChangeAspect="1" noChangeArrowheads="1"/>
          </p:cNvPicPr>
          <p:nvPr/>
        </p:nvPicPr>
        <p:blipFill>
          <a:blip r:embed="rId2">
            <a:lum bright="-6000" contrast="24000"/>
            <a:grayscl/>
          </a:blip>
          <a:srcRect l="42606" t="64474" r="19473"/>
          <a:stretch>
            <a:fillRect/>
          </a:stretch>
        </p:blipFill>
        <p:spPr bwMode="gray">
          <a:xfrm>
            <a:off x="1285852" y="4071942"/>
            <a:ext cx="538163" cy="690563"/>
          </a:xfrm>
          <a:prstGeom prst="rect">
            <a:avLst/>
          </a:prstGeom>
          <a:noFill/>
          <a:ln w="9525">
            <a:noFill/>
            <a:miter lim="800000"/>
            <a:headEnd/>
            <a:tailEnd/>
          </a:ln>
        </p:spPr>
      </p:pic>
      <p:pic>
        <p:nvPicPr>
          <p:cNvPr id="26" name="Picture 25" descr="1"/>
          <p:cNvPicPr>
            <a:picLocks noChangeAspect="1" noChangeArrowheads="1"/>
          </p:cNvPicPr>
          <p:nvPr/>
        </p:nvPicPr>
        <p:blipFill>
          <a:blip r:embed="rId2">
            <a:lum bright="-6000" contrast="24000"/>
            <a:grayscl/>
          </a:blip>
          <a:srcRect l="42606" t="64474" r="19473"/>
          <a:stretch>
            <a:fillRect/>
          </a:stretch>
        </p:blipFill>
        <p:spPr bwMode="gray">
          <a:xfrm>
            <a:off x="1285852" y="4857760"/>
            <a:ext cx="538162" cy="690562"/>
          </a:xfrm>
          <a:prstGeom prst="rect">
            <a:avLst/>
          </a:prstGeom>
          <a:noFill/>
          <a:ln w="9525">
            <a:noFill/>
            <a:miter lim="800000"/>
            <a:headEnd/>
            <a:tailEnd/>
          </a:ln>
        </p:spPr>
      </p:pic>
      <p:pic>
        <p:nvPicPr>
          <p:cNvPr id="27" name="Picture 26" descr="1"/>
          <p:cNvPicPr>
            <a:picLocks noChangeAspect="1" noChangeArrowheads="1"/>
          </p:cNvPicPr>
          <p:nvPr/>
        </p:nvPicPr>
        <p:blipFill>
          <a:blip r:embed="rId2">
            <a:lum bright="-6000" contrast="24000"/>
            <a:grayscl/>
          </a:blip>
          <a:srcRect l="42606" t="64474" r="19473"/>
          <a:stretch>
            <a:fillRect/>
          </a:stretch>
        </p:blipFill>
        <p:spPr bwMode="gray">
          <a:xfrm>
            <a:off x="1357290" y="5643578"/>
            <a:ext cx="538163" cy="690562"/>
          </a:xfrm>
          <a:prstGeom prst="rect">
            <a:avLst/>
          </a:prstGeom>
          <a:noFill/>
          <a:ln w="9525">
            <a:noFill/>
            <a:miter lim="800000"/>
            <a:headEnd/>
            <a:tailEnd/>
          </a:ln>
        </p:spPr>
      </p:pic>
      <p:sp>
        <p:nvSpPr>
          <p:cNvPr id="28" name="AutoShape 3"/>
          <p:cNvSpPr>
            <a:spLocks noChangeArrowheads="1"/>
          </p:cNvSpPr>
          <p:nvPr/>
        </p:nvSpPr>
        <p:spPr bwMode="gray">
          <a:xfrm rot="16200000">
            <a:off x="2252650" y="2319326"/>
            <a:ext cx="1752600" cy="685800"/>
          </a:xfrm>
          <a:prstGeom prst="triangle">
            <a:avLst>
              <a:gd name="adj" fmla="val 50000"/>
            </a:avLst>
          </a:prstGeom>
          <a:solidFill>
            <a:schemeClr val="tx2">
              <a:alpha val="39999"/>
            </a:schemeClr>
          </a:solidFill>
          <a:ln w="9525">
            <a:noFill/>
            <a:miter lim="800000"/>
            <a:headEnd/>
            <a:tailEnd/>
          </a:ln>
        </p:spPr>
        <p:txBody>
          <a:bodyPr wrap="none" anchor="ctr"/>
          <a:lstStyle/>
          <a:p>
            <a:endParaRPr lang="zh-CN" altLang="en-US">
              <a:ea typeface="宋体" charset="-122"/>
            </a:endParaRPr>
          </a:p>
        </p:txBody>
      </p:sp>
      <p:grpSp>
        <p:nvGrpSpPr>
          <p:cNvPr id="29" name="Group 4"/>
          <p:cNvGrpSpPr>
            <a:grpSpLocks/>
          </p:cNvGrpSpPr>
          <p:nvPr/>
        </p:nvGrpSpPr>
        <p:grpSpPr bwMode="auto">
          <a:xfrm>
            <a:off x="3516304" y="1565263"/>
            <a:ext cx="4484719" cy="688975"/>
            <a:chOff x="720" y="1392"/>
            <a:chExt cx="4058" cy="480"/>
          </a:xfrm>
        </p:grpSpPr>
        <p:sp>
          <p:nvSpPr>
            <p:cNvPr id="30" name="AutoShape 5"/>
            <p:cNvSpPr>
              <a:spLocks noChangeArrowheads="1"/>
            </p:cNvSpPr>
            <p:nvPr/>
          </p:nvSpPr>
          <p:spPr bwMode="gray">
            <a:xfrm>
              <a:off x="720" y="1392"/>
              <a:ext cx="4058" cy="480"/>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w="9525">
              <a:noFill/>
              <a:round/>
              <a:headEnd/>
              <a:tailEnd/>
            </a:ln>
            <a:effectLst/>
          </p:spPr>
          <p:txBody>
            <a:bodyPr wrap="none" anchor="ctr"/>
            <a:lstStyle/>
            <a:p>
              <a:endParaRPr lang="zh-CN" altLang="en-US">
                <a:ea typeface="宋体" charset="-122"/>
              </a:endParaRPr>
            </a:p>
          </p:txBody>
        </p:sp>
        <p:grpSp>
          <p:nvGrpSpPr>
            <p:cNvPr id="31" name="Group 6"/>
            <p:cNvGrpSpPr>
              <a:grpSpLocks/>
            </p:cNvGrpSpPr>
            <p:nvPr/>
          </p:nvGrpSpPr>
          <p:grpSpPr bwMode="auto">
            <a:xfrm>
              <a:off x="729" y="1407"/>
              <a:ext cx="4043" cy="444"/>
              <a:chOff x="743" y="1407"/>
              <a:chExt cx="3988" cy="444"/>
            </a:xfrm>
          </p:grpSpPr>
          <p:sp>
            <p:nvSpPr>
              <p:cNvPr id="32" name="AutoShape 7"/>
              <p:cNvSpPr>
                <a:spLocks noChangeArrowheads="1"/>
              </p:cNvSpPr>
              <p:nvPr/>
            </p:nvSpPr>
            <p:spPr bwMode="gray">
              <a:xfrm>
                <a:off x="743" y="1736"/>
                <a:ext cx="3988" cy="115"/>
              </a:xfrm>
              <a:prstGeom prst="roundRect">
                <a:avLst>
                  <a:gd name="adj" fmla="val 50000"/>
                </a:avLst>
              </a:prstGeom>
              <a:gradFill rotWithShape="1">
                <a:gsLst>
                  <a:gs pos="0">
                    <a:schemeClr val="accent2">
                      <a:alpha val="0"/>
                    </a:schemeClr>
                  </a:gs>
                  <a:gs pos="100000">
                    <a:schemeClr val="accent2">
                      <a:gamma/>
                      <a:tint val="0"/>
                      <a:invGamma/>
                    </a:schemeClr>
                  </a:gs>
                </a:gsLst>
                <a:lin ang="5400000" scaled="1"/>
              </a:gradFill>
              <a:ln w="9525">
                <a:noFill/>
                <a:round/>
                <a:headEnd/>
                <a:tailEnd/>
              </a:ln>
              <a:effectLst/>
            </p:spPr>
            <p:txBody>
              <a:bodyPr wrap="none" anchor="ctr"/>
              <a:lstStyle/>
              <a:p>
                <a:endParaRPr lang="zh-CN" altLang="en-US">
                  <a:ea typeface="宋体" charset="-122"/>
                </a:endParaRPr>
              </a:p>
            </p:txBody>
          </p:sp>
          <p:sp>
            <p:nvSpPr>
              <p:cNvPr id="33" name="AutoShape 8"/>
              <p:cNvSpPr>
                <a:spLocks noChangeArrowheads="1"/>
              </p:cNvSpPr>
              <p:nvPr/>
            </p:nvSpPr>
            <p:spPr bwMode="gray">
              <a:xfrm>
                <a:off x="743" y="1407"/>
                <a:ext cx="3988" cy="115"/>
              </a:xfrm>
              <a:prstGeom prst="roundRect">
                <a:avLst>
                  <a:gd name="adj" fmla="val 50000"/>
                </a:avLst>
              </a:prstGeom>
              <a:gradFill rotWithShape="1">
                <a:gsLst>
                  <a:gs pos="0">
                    <a:schemeClr val="accent2">
                      <a:gamma/>
                      <a:tint val="15686"/>
                      <a:invGamma/>
                    </a:schemeClr>
                  </a:gs>
                  <a:gs pos="100000">
                    <a:schemeClr val="accent2">
                      <a:alpha val="0"/>
                    </a:schemeClr>
                  </a:gs>
                </a:gsLst>
                <a:lin ang="5400000" scaled="1"/>
              </a:gradFill>
              <a:ln w="9525">
                <a:noFill/>
                <a:round/>
                <a:headEnd/>
                <a:tailEnd/>
              </a:ln>
              <a:effectLst/>
            </p:spPr>
            <p:txBody>
              <a:bodyPr wrap="none" anchor="ctr"/>
              <a:lstStyle/>
              <a:p>
                <a:endParaRPr lang="zh-CN" altLang="en-US">
                  <a:ea typeface="宋体" charset="-122"/>
                </a:endParaRPr>
              </a:p>
            </p:txBody>
          </p:sp>
        </p:grpSp>
      </p:grpSp>
      <p:grpSp>
        <p:nvGrpSpPr>
          <p:cNvPr id="34" name="Group 9"/>
          <p:cNvGrpSpPr>
            <a:grpSpLocks/>
          </p:cNvGrpSpPr>
          <p:nvPr/>
        </p:nvGrpSpPr>
        <p:grpSpPr bwMode="auto">
          <a:xfrm>
            <a:off x="3516304" y="2354250"/>
            <a:ext cx="4484719" cy="688975"/>
            <a:chOff x="720" y="1392"/>
            <a:chExt cx="4058" cy="480"/>
          </a:xfrm>
        </p:grpSpPr>
        <p:sp>
          <p:nvSpPr>
            <p:cNvPr id="35" name="AutoShape 10"/>
            <p:cNvSpPr>
              <a:spLocks noChangeArrowheads="1"/>
            </p:cNvSpPr>
            <p:nvPr/>
          </p:nvSpPr>
          <p:spPr bwMode="gray">
            <a:xfrm>
              <a:off x="720" y="1392"/>
              <a:ext cx="4058" cy="480"/>
            </a:xfrm>
            <a:prstGeom prst="roundRect">
              <a:avLst>
                <a:gd name="adj" fmla="val 17509"/>
              </a:avLst>
            </a:prstGeom>
            <a:gradFill rotWithShape="1">
              <a:gsLst>
                <a:gs pos="0">
                  <a:schemeClr val="hlink"/>
                </a:gs>
                <a:gs pos="50000">
                  <a:schemeClr val="hlink">
                    <a:gamma/>
                    <a:shade val="92157"/>
                    <a:invGamma/>
                  </a:schemeClr>
                </a:gs>
                <a:gs pos="100000">
                  <a:schemeClr val="hlink"/>
                </a:gs>
              </a:gsLst>
              <a:lin ang="5400000" scaled="1"/>
            </a:gradFill>
            <a:ln w="9525">
              <a:noFill/>
              <a:round/>
              <a:headEnd/>
              <a:tailEnd/>
            </a:ln>
            <a:effectLst/>
          </p:spPr>
          <p:txBody>
            <a:bodyPr wrap="none" anchor="ctr"/>
            <a:lstStyle/>
            <a:p>
              <a:endParaRPr lang="zh-CN" altLang="en-US">
                <a:ea typeface="宋体" charset="-122"/>
              </a:endParaRPr>
            </a:p>
          </p:txBody>
        </p:sp>
        <p:grpSp>
          <p:nvGrpSpPr>
            <p:cNvPr id="36" name="Group 11"/>
            <p:cNvGrpSpPr>
              <a:grpSpLocks/>
            </p:cNvGrpSpPr>
            <p:nvPr/>
          </p:nvGrpSpPr>
          <p:grpSpPr bwMode="auto">
            <a:xfrm>
              <a:off x="729" y="1407"/>
              <a:ext cx="4043" cy="444"/>
              <a:chOff x="743" y="1407"/>
              <a:chExt cx="3988" cy="444"/>
            </a:xfrm>
          </p:grpSpPr>
          <p:sp>
            <p:nvSpPr>
              <p:cNvPr id="37" name="AutoShape 12"/>
              <p:cNvSpPr>
                <a:spLocks noChangeArrowheads="1"/>
              </p:cNvSpPr>
              <p:nvPr/>
            </p:nvSpPr>
            <p:spPr bwMode="gray">
              <a:xfrm>
                <a:off x="743" y="1736"/>
                <a:ext cx="3988" cy="115"/>
              </a:xfrm>
              <a:prstGeom prst="roundRect">
                <a:avLst>
                  <a:gd name="adj" fmla="val 50000"/>
                </a:avLst>
              </a:prstGeom>
              <a:gradFill rotWithShape="1">
                <a:gsLst>
                  <a:gs pos="0">
                    <a:schemeClr val="hlink">
                      <a:alpha val="0"/>
                    </a:schemeClr>
                  </a:gs>
                  <a:gs pos="100000">
                    <a:schemeClr val="hlink">
                      <a:gamma/>
                      <a:tint val="0"/>
                      <a:invGamma/>
                    </a:schemeClr>
                  </a:gs>
                </a:gsLst>
                <a:lin ang="5400000" scaled="1"/>
              </a:gradFill>
              <a:ln w="9525">
                <a:noFill/>
                <a:round/>
                <a:headEnd/>
                <a:tailEnd/>
              </a:ln>
              <a:effectLst/>
            </p:spPr>
            <p:txBody>
              <a:bodyPr wrap="none" anchor="ctr"/>
              <a:lstStyle/>
              <a:p>
                <a:endParaRPr lang="zh-CN" altLang="en-US">
                  <a:ea typeface="宋体" charset="-122"/>
                </a:endParaRPr>
              </a:p>
            </p:txBody>
          </p:sp>
          <p:sp>
            <p:nvSpPr>
              <p:cNvPr id="38" name="AutoShape 13"/>
              <p:cNvSpPr>
                <a:spLocks noChangeArrowheads="1"/>
              </p:cNvSpPr>
              <p:nvPr/>
            </p:nvSpPr>
            <p:spPr bwMode="gray">
              <a:xfrm>
                <a:off x="743" y="1407"/>
                <a:ext cx="3988" cy="115"/>
              </a:xfrm>
              <a:prstGeom prst="roundRect">
                <a:avLst>
                  <a:gd name="adj" fmla="val 50000"/>
                </a:avLst>
              </a:prstGeom>
              <a:gradFill rotWithShape="1">
                <a:gsLst>
                  <a:gs pos="0">
                    <a:schemeClr val="hlink">
                      <a:gamma/>
                      <a:tint val="25490"/>
                      <a:invGamma/>
                    </a:schemeClr>
                  </a:gs>
                  <a:gs pos="100000">
                    <a:schemeClr val="hlink">
                      <a:alpha val="0"/>
                    </a:schemeClr>
                  </a:gs>
                </a:gsLst>
                <a:lin ang="5400000" scaled="1"/>
              </a:gradFill>
              <a:ln w="9525">
                <a:noFill/>
                <a:round/>
                <a:headEnd/>
                <a:tailEnd/>
              </a:ln>
              <a:effectLst/>
            </p:spPr>
            <p:txBody>
              <a:bodyPr wrap="none" anchor="ctr"/>
              <a:lstStyle/>
              <a:p>
                <a:endParaRPr lang="zh-CN" altLang="en-US">
                  <a:ea typeface="宋体" charset="-122"/>
                </a:endParaRPr>
              </a:p>
            </p:txBody>
          </p:sp>
        </p:grpSp>
      </p:grpSp>
      <p:grpSp>
        <p:nvGrpSpPr>
          <p:cNvPr id="39" name="Group 14"/>
          <p:cNvGrpSpPr>
            <a:grpSpLocks/>
          </p:cNvGrpSpPr>
          <p:nvPr/>
        </p:nvGrpSpPr>
        <p:grpSpPr bwMode="auto">
          <a:xfrm>
            <a:off x="3516304" y="3135300"/>
            <a:ext cx="4484719" cy="688975"/>
            <a:chOff x="720" y="1392"/>
            <a:chExt cx="4058" cy="480"/>
          </a:xfrm>
        </p:grpSpPr>
        <p:sp>
          <p:nvSpPr>
            <p:cNvPr id="40" name="AutoShape 15"/>
            <p:cNvSpPr>
              <a:spLocks noChangeArrowheads="1"/>
            </p:cNvSpPr>
            <p:nvPr/>
          </p:nvSpPr>
          <p:spPr bwMode="gray">
            <a:xfrm>
              <a:off x="720" y="1392"/>
              <a:ext cx="4058" cy="480"/>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w="9525">
              <a:noFill/>
              <a:round/>
              <a:headEnd/>
              <a:tailEnd/>
            </a:ln>
            <a:effectLst/>
          </p:spPr>
          <p:txBody>
            <a:bodyPr wrap="none" anchor="ctr"/>
            <a:lstStyle/>
            <a:p>
              <a:endParaRPr lang="zh-CN" altLang="en-US">
                <a:ea typeface="宋体" charset="-122"/>
              </a:endParaRPr>
            </a:p>
          </p:txBody>
        </p:sp>
        <p:grpSp>
          <p:nvGrpSpPr>
            <p:cNvPr id="41" name="Group 16"/>
            <p:cNvGrpSpPr>
              <a:grpSpLocks/>
            </p:cNvGrpSpPr>
            <p:nvPr/>
          </p:nvGrpSpPr>
          <p:grpSpPr bwMode="auto">
            <a:xfrm>
              <a:off x="729" y="1407"/>
              <a:ext cx="4043" cy="444"/>
              <a:chOff x="743" y="1407"/>
              <a:chExt cx="3988" cy="444"/>
            </a:xfrm>
          </p:grpSpPr>
          <p:sp>
            <p:nvSpPr>
              <p:cNvPr id="42" name="AutoShape 17"/>
              <p:cNvSpPr>
                <a:spLocks noChangeArrowheads="1"/>
              </p:cNvSpPr>
              <p:nvPr/>
            </p:nvSpPr>
            <p:spPr bwMode="gray">
              <a:xfrm>
                <a:off x="743" y="1736"/>
                <a:ext cx="3988" cy="115"/>
              </a:xfrm>
              <a:prstGeom prst="roundRect">
                <a:avLst>
                  <a:gd name="adj" fmla="val 50000"/>
                </a:avLst>
              </a:prstGeom>
              <a:gradFill rotWithShape="1">
                <a:gsLst>
                  <a:gs pos="0">
                    <a:schemeClr val="folHlink">
                      <a:alpha val="0"/>
                    </a:schemeClr>
                  </a:gs>
                  <a:gs pos="100000">
                    <a:schemeClr val="folHlink">
                      <a:gamma/>
                      <a:tint val="0"/>
                      <a:invGamma/>
                    </a:schemeClr>
                  </a:gs>
                </a:gsLst>
                <a:lin ang="5400000" scaled="1"/>
              </a:gradFill>
              <a:ln w="9525">
                <a:noFill/>
                <a:round/>
                <a:headEnd/>
                <a:tailEnd/>
              </a:ln>
              <a:effectLst/>
            </p:spPr>
            <p:txBody>
              <a:bodyPr wrap="none" anchor="ctr"/>
              <a:lstStyle/>
              <a:p>
                <a:endParaRPr lang="zh-CN" altLang="en-US">
                  <a:ea typeface="宋体" charset="-122"/>
                </a:endParaRPr>
              </a:p>
            </p:txBody>
          </p:sp>
          <p:sp>
            <p:nvSpPr>
              <p:cNvPr id="43" name="AutoShape 18"/>
              <p:cNvSpPr>
                <a:spLocks noChangeArrowheads="1"/>
              </p:cNvSpPr>
              <p:nvPr/>
            </p:nvSpPr>
            <p:spPr bwMode="gray">
              <a:xfrm>
                <a:off x="743" y="1407"/>
                <a:ext cx="3988" cy="115"/>
              </a:xfrm>
              <a:prstGeom prst="roundRect">
                <a:avLst>
                  <a:gd name="adj" fmla="val 50000"/>
                </a:avLst>
              </a:prstGeom>
              <a:gradFill rotWithShape="1">
                <a:gsLst>
                  <a:gs pos="0">
                    <a:schemeClr val="accent1">
                      <a:gamma/>
                      <a:tint val="22353"/>
                      <a:invGamma/>
                    </a:schemeClr>
                  </a:gs>
                  <a:gs pos="100000">
                    <a:schemeClr val="accent1">
                      <a:alpha val="0"/>
                    </a:schemeClr>
                  </a:gs>
                </a:gsLst>
                <a:lin ang="5400000" scaled="1"/>
              </a:gradFill>
              <a:ln w="9525">
                <a:noFill/>
                <a:round/>
                <a:headEnd/>
                <a:tailEnd/>
              </a:ln>
              <a:effectLst/>
            </p:spPr>
            <p:txBody>
              <a:bodyPr wrap="none" anchor="ctr"/>
              <a:lstStyle/>
              <a:p>
                <a:endParaRPr lang="zh-CN" altLang="en-US">
                  <a:ea typeface="宋体" charset="-122"/>
                </a:endParaRPr>
              </a:p>
            </p:txBody>
          </p:sp>
        </p:grpSp>
      </p:grpSp>
      <p:sp>
        <p:nvSpPr>
          <p:cNvPr id="44" name="Text Box 19"/>
          <p:cNvSpPr txBox="1">
            <a:spLocks noChangeArrowheads="1"/>
          </p:cNvSpPr>
          <p:nvPr/>
        </p:nvSpPr>
        <p:spPr bwMode="gray">
          <a:xfrm>
            <a:off x="3571868" y="1643050"/>
            <a:ext cx="4429156" cy="400110"/>
          </a:xfrm>
          <a:prstGeom prst="rect">
            <a:avLst/>
          </a:prstGeom>
          <a:noFill/>
          <a:ln w="9525">
            <a:noFill/>
            <a:miter lim="800000"/>
            <a:headEnd/>
            <a:tailEnd/>
          </a:ln>
        </p:spPr>
        <p:txBody>
          <a:bodyPr wrap="square">
            <a:spAutoFit/>
          </a:bodyPr>
          <a:lstStyle/>
          <a:p>
            <a:pPr algn="ctr">
              <a:spcBef>
                <a:spcPct val="50000"/>
              </a:spcBef>
            </a:pPr>
            <a:r>
              <a:rPr lang="zh-CN" altLang="en-US" sz="2000" b="1" dirty="0" smtClean="0">
                <a:solidFill>
                  <a:srgbClr val="FFFFFF"/>
                </a:solidFill>
                <a:ea typeface="宋体" charset="-122"/>
              </a:rPr>
              <a:t>传递模式及其实例分析</a:t>
            </a:r>
            <a:endParaRPr lang="en-US" altLang="zh-CN" sz="2000" b="1" dirty="0">
              <a:solidFill>
                <a:srgbClr val="FFFFFF"/>
              </a:solidFill>
              <a:ea typeface="宋体" charset="-122"/>
            </a:endParaRPr>
          </a:p>
        </p:txBody>
      </p:sp>
      <p:sp>
        <p:nvSpPr>
          <p:cNvPr id="45" name="Text Box 20"/>
          <p:cNvSpPr txBox="1">
            <a:spLocks noChangeArrowheads="1"/>
          </p:cNvSpPr>
          <p:nvPr/>
        </p:nvSpPr>
        <p:spPr bwMode="gray">
          <a:xfrm>
            <a:off x="3500430" y="2500305"/>
            <a:ext cx="4500594" cy="400110"/>
          </a:xfrm>
          <a:prstGeom prst="rect">
            <a:avLst/>
          </a:prstGeom>
          <a:noFill/>
          <a:ln w="9525">
            <a:noFill/>
            <a:miter lim="800000"/>
            <a:headEnd/>
            <a:tailEnd/>
          </a:ln>
        </p:spPr>
        <p:txBody>
          <a:bodyPr wrap="square">
            <a:spAutoFit/>
          </a:bodyPr>
          <a:lstStyle/>
          <a:p>
            <a:pPr algn="ctr">
              <a:spcBef>
                <a:spcPct val="50000"/>
              </a:spcBef>
            </a:pPr>
            <a:r>
              <a:rPr lang="zh-CN" altLang="en-US" sz="2000" b="1" dirty="0" smtClean="0">
                <a:solidFill>
                  <a:srgbClr val="FFFFFF"/>
                </a:solidFill>
                <a:ea typeface="宋体" charset="-122"/>
              </a:rPr>
              <a:t>使用模式及其实例分析</a:t>
            </a:r>
            <a:endParaRPr lang="en-US" altLang="zh-CN" sz="2000" b="1" dirty="0">
              <a:solidFill>
                <a:srgbClr val="FFFFFF"/>
              </a:solidFill>
              <a:ea typeface="宋体" charset="-122"/>
            </a:endParaRPr>
          </a:p>
        </p:txBody>
      </p:sp>
      <p:sp>
        <p:nvSpPr>
          <p:cNvPr id="46" name="Text Box 21"/>
          <p:cNvSpPr txBox="1">
            <a:spLocks noChangeArrowheads="1"/>
          </p:cNvSpPr>
          <p:nvPr/>
        </p:nvSpPr>
        <p:spPr bwMode="gray">
          <a:xfrm>
            <a:off x="3500430" y="3255950"/>
            <a:ext cx="4500593" cy="400110"/>
          </a:xfrm>
          <a:prstGeom prst="rect">
            <a:avLst/>
          </a:prstGeom>
          <a:noFill/>
          <a:ln w="9525">
            <a:noFill/>
            <a:miter lim="800000"/>
            <a:headEnd/>
            <a:tailEnd/>
          </a:ln>
        </p:spPr>
        <p:txBody>
          <a:bodyPr wrap="square">
            <a:spAutoFit/>
          </a:bodyPr>
          <a:lstStyle/>
          <a:p>
            <a:pPr algn="ctr">
              <a:spcBef>
                <a:spcPct val="50000"/>
              </a:spcBef>
            </a:pPr>
            <a:r>
              <a:rPr lang="zh-CN" altLang="en-US" sz="2000" b="1" dirty="0" smtClean="0">
                <a:solidFill>
                  <a:srgbClr val="FFFFFF"/>
                </a:solidFill>
                <a:ea typeface="宋体" charset="-122"/>
              </a:rPr>
              <a:t>问题解决模式及其实例分析</a:t>
            </a:r>
            <a:endParaRPr lang="en-US" altLang="zh-CN" sz="2000" b="1" dirty="0">
              <a:solidFill>
                <a:srgbClr val="FFFFFF"/>
              </a:solidFill>
              <a:ea typeface="宋体" charset="-122"/>
            </a:endParaRPr>
          </a:p>
        </p:txBody>
      </p:sp>
      <p:sp>
        <p:nvSpPr>
          <p:cNvPr id="47" name="AutoShape 22"/>
          <p:cNvSpPr>
            <a:spLocks noChangeArrowheads="1"/>
          </p:cNvSpPr>
          <p:nvPr/>
        </p:nvSpPr>
        <p:spPr bwMode="gray">
          <a:xfrm>
            <a:off x="1285852" y="1928802"/>
            <a:ext cx="1428759" cy="1428760"/>
          </a:xfrm>
          <a:prstGeom prst="flowChartAlternateProcess">
            <a:avLst/>
          </a:prstGeom>
          <a:gradFill rotWithShape="1">
            <a:gsLst>
              <a:gs pos="0">
                <a:srgbClr val="FFFFFF">
                  <a:gamma/>
                  <a:shade val="89020"/>
                  <a:invGamma/>
                </a:srgbClr>
              </a:gs>
              <a:gs pos="50000">
                <a:srgbClr val="FFFFFF"/>
              </a:gs>
              <a:gs pos="100000">
                <a:srgbClr val="FFFFFF">
                  <a:gamma/>
                  <a:shade val="89020"/>
                  <a:invGamma/>
                </a:srgbClr>
              </a:gs>
            </a:gsLst>
            <a:lin ang="5400000" scaled="1"/>
          </a:gradFill>
          <a:ln w="38100" algn="ctr">
            <a:solidFill>
              <a:srgbClr val="FFFFFF"/>
            </a:solidFill>
            <a:miter lim="800000"/>
            <a:headEnd/>
            <a:tailEnd/>
          </a:ln>
          <a:effectLst>
            <a:outerShdw dist="81320" dir="3080412" algn="ctr" rotWithShape="0">
              <a:schemeClr val="bg2">
                <a:alpha val="50000"/>
              </a:schemeClr>
            </a:outerShdw>
          </a:effectLst>
        </p:spPr>
        <p:txBody>
          <a:bodyPr wrap="none" anchor="ctr"/>
          <a:lstStyle/>
          <a:p>
            <a:endParaRPr lang="zh-CN" altLang="en-US">
              <a:ea typeface="宋体" charset="-122"/>
            </a:endParaRPr>
          </a:p>
        </p:txBody>
      </p:sp>
      <p:sp>
        <p:nvSpPr>
          <p:cNvPr id="48" name="Rectangle 23"/>
          <p:cNvSpPr>
            <a:spLocks noChangeArrowheads="1"/>
          </p:cNvSpPr>
          <p:nvPr/>
        </p:nvSpPr>
        <p:spPr bwMode="black">
          <a:xfrm>
            <a:off x="1500165" y="2214554"/>
            <a:ext cx="1000131" cy="1141851"/>
          </a:xfrm>
          <a:prstGeom prst="rect">
            <a:avLst/>
          </a:prstGeom>
          <a:noFill/>
          <a:ln w="9525" algn="ctr">
            <a:noFill/>
            <a:miter lim="800000"/>
            <a:headEnd/>
            <a:tailEnd/>
          </a:ln>
        </p:spPr>
        <p:txBody>
          <a:bodyPr wrap="square">
            <a:spAutoFit/>
          </a:bodyPr>
          <a:lstStyle/>
          <a:p>
            <a:pPr algn="ctr" eaLnBrk="0" hangingPunct="0">
              <a:lnSpc>
                <a:spcPct val="110000"/>
              </a:lnSpc>
            </a:pPr>
            <a:r>
              <a:rPr lang="zh-CN" altLang="en-US" sz="2400" b="1" dirty="0" smtClean="0">
                <a:solidFill>
                  <a:srgbClr val="A50021"/>
                </a:solidFill>
                <a:ea typeface="宋体" charset="-122"/>
              </a:rPr>
              <a:t>基本</a:t>
            </a:r>
            <a:endParaRPr lang="en-US" altLang="zh-CN" sz="2400" b="1" dirty="0" smtClean="0">
              <a:solidFill>
                <a:srgbClr val="A50021"/>
              </a:solidFill>
              <a:ea typeface="宋体" charset="-122"/>
            </a:endParaRPr>
          </a:p>
          <a:p>
            <a:pPr algn="ctr" eaLnBrk="0" hangingPunct="0">
              <a:lnSpc>
                <a:spcPct val="110000"/>
              </a:lnSpc>
            </a:pPr>
            <a:r>
              <a:rPr lang="zh-CN" altLang="en-US" sz="2400" b="1" dirty="0" smtClean="0">
                <a:solidFill>
                  <a:srgbClr val="A50021"/>
                </a:solidFill>
                <a:ea typeface="宋体" charset="-122"/>
              </a:rPr>
              <a:t>模式</a:t>
            </a:r>
            <a:endParaRPr lang="en-US" altLang="zh-CN" sz="2400" b="1" dirty="0">
              <a:solidFill>
                <a:srgbClr val="A50021"/>
              </a:solidFill>
              <a:ea typeface="宋体" charset="-122"/>
            </a:endParaRPr>
          </a:p>
          <a:p>
            <a:pPr algn="ctr" eaLnBrk="0" hangingPunct="0">
              <a:lnSpc>
                <a:spcPct val="110000"/>
              </a:lnSpc>
            </a:pPr>
            <a:endParaRPr lang="zh-CN" altLang="en-US" sz="1400" b="1" dirty="0">
              <a:solidFill>
                <a:srgbClr val="000000"/>
              </a:solidFill>
              <a:ea typeface="宋体" charset="-122"/>
            </a:endParaRPr>
          </a:p>
        </p:txBody>
      </p:sp>
      <p:pic>
        <p:nvPicPr>
          <p:cNvPr id="49" name="Picture 24" descr="1"/>
          <p:cNvPicPr>
            <a:picLocks noChangeAspect="1" noChangeArrowheads="1"/>
          </p:cNvPicPr>
          <p:nvPr/>
        </p:nvPicPr>
        <p:blipFill>
          <a:blip r:embed="rId2">
            <a:lum bright="-6000" contrast="24000"/>
            <a:grayscl/>
          </a:blip>
          <a:srcRect l="42606" t="64474" r="19473"/>
          <a:stretch>
            <a:fillRect/>
          </a:stretch>
        </p:blipFill>
        <p:spPr bwMode="gray">
          <a:xfrm>
            <a:off x="3503605" y="1620825"/>
            <a:ext cx="538163" cy="690563"/>
          </a:xfrm>
          <a:prstGeom prst="rect">
            <a:avLst/>
          </a:prstGeom>
          <a:noFill/>
          <a:ln w="9525">
            <a:noFill/>
            <a:miter lim="800000"/>
            <a:headEnd/>
            <a:tailEnd/>
          </a:ln>
        </p:spPr>
      </p:pic>
      <p:pic>
        <p:nvPicPr>
          <p:cNvPr id="50" name="Picture 25" descr="1"/>
          <p:cNvPicPr>
            <a:picLocks noChangeAspect="1" noChangeArrowheads="1"/>
          </p:cNvPicPr>
          <p:nvPr/>
        </p:nvPicPr>
        <p:blipFill>
          <a:blip r:embed="rId2">
            <a:lum bright="-6000" contrast="24000"/>
            <a:grayscl/>
          </a:blip>
          <a:srcRect l="42606" t="64474" r="19473"/>
          <a:stretch>
            <a:fillRect/>
          </a:stretch>
        </p:blipFill>
        <p:spPr bwMode="gray">
          <a:xfrm>
            <a:off x="3428992" y="2428868"/>
            <a:ext cx="538162" cy="690562"/>
          </a:xfrm>
          <a:prstGeom prst="rect">
            <a:avLst/>
          </a:prstGeom>
          <a:noFill/>
          <a:ln w="9525">
            <a:noFill/>
            <a:miter lim="800000"/>
            <a:headEnd/>
            <a:tailEnd/>
          </a:ln>
        </p:spPr>
      </p:pic>
      <p:pic>
        <p:nvPicPr>
          <p:cNvPr id="51" name="Picture 26" descr="1"/>
          <p:cNvPicPr>
            <a:picLocks noChangeAspect="1" noChangeArrowheads="1"/>
          </p:cNvPicPr>
          <p:nvPr/>
        </p:nvPicPr>
        <p:blipFill>
          <a:blip r:embed="rId2">
            <a:lum bright="-6000" contrast="24000"/>
            <a:grayscl/>
          </a:blip>
          <a:srcRect l="42606" t="64474" r="19473"/>
          <a:stretch>
            <a:fillRect/>
          </a:stretch>
        </p:blipFill>
        <p:spPr bwMode="gray">
          <a:xfrm>
            <a:off x="3428992" y="3214686"/>
            <a:ext cx="538163" cy="690562"/>
          </a:xfrm>
          <a:prstGeom prst="rect">
            <a:avLst/>
          </a:prstGeom>
          <a:noFill/>
          <a:ln w="9525">
            <a:noFill/>
            <a:miter lim="800000"/>
            <a:headEnd/>
            <a:tailEnd/>
          </a:ln>
        </p:spPr>
      </p:pic>
      <p:sp>
        <p:nvSpPr>
          <p:cNvPr id="52" name="AutoShape 22"/>
          <p:cNvSpPr>
            <a:spLocks noChangeArrowheads="1"/>
          </p:cNvSpPr>
          <p:nvPr/>
        </p:nvSpPr>
        <p:spPr bwMode="gray">
          <a:xfrm>
            <a:off x="6572264" y="4429132"/>
            <a:ext cx="1428759" cy="1428760"/>
          </a:xfrm>
          <a:prstGeom prst="flowChartAlternateProcess">
            <a:avLst/>
          </a:prstGeom>
          <a:gradFill rotWithShape="1">
            <a:gsLst>
              <a:gs pos="0">
                <a:srgbClr val="FFFFFF">
                  <a:gamma/>
                  <a:shade val="89020"/>
                  <a:invGamma/>
                </a:srgbClr>
              </a:gs>
              <a:gs pos="50000">
                <a:srgbClr val="FFFFFF"/>
              </a:gs>
              <a:gs pos="100000">
                <a:srgbClr val="FFFFFF">
                  <a:gamma/>
                  <a:shade val="89020"/>
                  <a:invGamma/>
                </a:srgbClr>
              </a:gs>
            </a:gsLst>
            <a:lin ang="5400000" scaled="1"/>
          </a:gradFill>
          <a:ln w="38100" algn="ctr">
            <a:solidFill>
              <a:srgbClr val="FFFFFF"/>
            </a:solidFill>
            <a:miter lim="800000"/>
            <a:headEnd/>
            <a:tailEnd/>
          </a:ln>
          <a:effectLst>
            <a:outerShdw dist="81320" dir="3080412" algn="ctr" rotWithShape="0">
              <a:schemeClr val="bg2">
                <a:alpha val="50000"/>
              </a:schemeClr>
            </a:outerShdw>
          </a:effectLst>
        </p:spPr>
        <p:txBody>
          <a:bodyPr wrap="none" anchor="ctr"/>
          <a:lstStyle/>
          <a:p>
            <a:endParaRPr lang="zh-CN" altLang="en-US">
              <a:ea typeface="宋体" charset="-122"/>
            </a:endParaRPr>
          </a:p>
        </p:txBody>
      </p:sp>
      <p:sp>
        <p:nvSpPr>
          <p:cNvPr id="53" name="Rectangle 23"/>
          <p:cNvSpPr>
            <a:spLocks noChangeArrowheads="1"/>
          </p:cNvSpPr>
          <p:nvPr/>
        </p:nvSpPr>
        <p:spPr bwMode="black">
          <a:xfrm>
            <a:off x="6786577" y="4714884"/>
            <a:ext cx="1000131" cy="1141851"/>
          </a:xfrm>
          <a:prstGeom prst="rect">
            <a:avLst/>
          </a:prstGeom>
          <a:noFill/>
          <a:ln w="9525" algn="ctr">
            <a:noFill/>
            <a:miter lim="800000"/>
            <a:headEnd/>
            <a:tailEnd/>
          </a:ln>
        </p:spPr>
        <p:txBody>
          <a:bodyPr wrap="square">
            <a:spAutoFit/>
          </a:bodyPr>
          <a:lstStyle/>
          <a:p>
            <a:pPr algn="ctr" eaLnBrk="0" hangingPunct="0">
              <a:lnSpc>
                <a:spcPct val="110000"/>
              </a:lnSpc>
            </a:pPr>
            <a:r>
              <a:rPr lang="zh-CN" altLang="en-US" sz="2400" b="1" dirty="0" smtClean="0">
                <a:solidFill>
                  <a:srgbClr val="A50021"/>
                </a:solidFill>
                <a:ea typeface="宋体" charset="-122"/>
              </a:rPr>
              <a:t>生成</a:t>
            </a:r>
            <a:endParaRPr lang="en-US" altLang="zh-CN" sz="2400" b="1" dirty="0" smtClean="0">
              <a:solidFill>
                <a:srgbClr val="A50021"/>
              </a:solidFill>
              <a:ea typeface="宋体" charset="-122"/>
            </a:endParaRPr>
          </a:p>
          <a:p>
            <a:pPr algn="ctr" eaLnBrk="0" hangingPunct="0">
              <a:lnSpc>
                <a:spcPct val="110000"/>
              </a:lnSpc>
            </a:pPr>
            <a:r>
              <a:rPr lang="zh-CN" altLang="en-US" sz="2400" b="1" dirty="0" smtClean="0">
                <a:solidFill>
                  <a:srgbClr val="A50021"/>
                </a:solidFill>
                <a:ea typeface="宋体" charset="-122"/>
              </a:rPr>
              <a:t>模式</a:t>
            </a:r>
            <a:endParaRPr lang="en-US" altLang="zh-CN" sz="2400" b="1" dirty="0">
              <a:solidFill>
                <a:srgbClr val="A50021"/>
              </a:solidFill>
              <a:ea typeface="宋体" charset="-122"/>
            </a:endParaRPr>
          </a:p>
          <a:p>
            <a:pPr algn="ctr" eaLnBrk="0" hangingPunct="0">
              <a:lnSpc>
                <a:spcPct val="110000"/>
              </a:lnSpc>
            </a:pPr>
            <a:endParaRPr lang="zh-CN" altLang="en-US" sz="1400" b="1" dirty="0">
              <a:solidFill>
                <a:srgbClr val="000000"/>
              </a:solidFill>
              <a:ea typeface="宋体" charset="-122"/>
            </a:endParaRPr>
          </a:p>
        </p:txBody>
      </p:sp>
    </p:spTree>
  </p:cSld>
  <p:clrMapOvr>
    <a:masterClrMapping/>
  </p:clrMapOvr>
  <p:transition>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t>基本模式</a:t>
            </a:r>
            <a:r>
              <a:rPr lang="en-US" altLang="zh-CN" sz="4000" dirty="0" smtClean="0"/>
              <a:t>——</a:t>
            </a:r>
            <a:r>
              <a:rPr lang="zh-CN" altLang="en-US" sz="4000" dirty="0" smtClean="0"/>
              <a:t>传递模式</a:t>
            </a:r>
            <a:endParaRPr lang="zh-CN" altLang="en-US" sz="4000" dirty="0"/>
          </a:p>
        </p:txBody>
      </p:sp>
      <p:sp>
        <p:nvSpPr>
          <p:cNvPr id="3" name="内容占位符 2"/>
          <p:cNvSpPr>
            <a:spLocks noGrp="1"/>
          </p:cNvSpPr>
          <p:nvPr>
            <p:ph idx="1"/>
          </p:nvPr>
        </p:nvSpPr>
        <p:spPr>
          <a:xfrm>
            <a:off x="428596" y="1357298"/>
            <a:ext cx="8143932" cy="5181600"/>
          </a:xfrm>
        </p:spPr>
        <p:txBody>
          <a:bodyPr/>
          <a:lstStyle/>
          <a:p>
            <a:pPr algn="just">
              <a:lnSpc>
                <a:spcPct val="125000"/>
              </a:lnSpc>
              <a:spcBef>
                <a:spcPts val="0"/>
              </a:spcBef>
            </a:pPr>
            <a:r>
              <a:rPr lang="zh-CN" altLang="en-US" sz="2400" b="0" dirty="0" smtClean="0">
                <a:latin typeface="宋体" pitchFamily="2" charset="-122"/>
                <a:ea typeface="宋体" pitchFamily="2" charset="-122"/>
              </a:rPr>
              <a:t>传递模式描述的是源于信息服务内容（信息系统、文献等）并以信息服务产品为中心的信息服务过程</a:t>
            </a:r>
            <a:endParaRPr lang="en-US" altLang="zh-CN" sz="2400" b="0" dirty="0" smtClean="0">
              <a:latin typeface="宋体" pitchFamily="2" charset="-122"/>
              <a:ea typeface="宋体" pitchFamily="2" charset="-122"/>
            </a:endParaRPr>
          </a:p>
          <a:p>
            <a:pPr algn="just">
              <a:lnSpc>
                <a:spcPct val="125000"/>
              </a:lnSpc>
              <a:spcBef>
                <a:spcPts val="0"/>
              </a:spcBef>
            </a:pPr>
            <a:r>
              <a:rPr lang="zh-CN" altLang="en-US" sz="2400" b="0" dirty="0" smtClean="0">
                <a:latin typeface="宋体" pitchFamily="2" charset="-122"/>
                <a:ea typeface="宋体" pitchFamily="2" charset="-122"/>
              </a:rPr>
              <a:t>在我国政府部门提供的房地产信息服务网站中，各级政府部门搜集信息、整理加工成资讯栏并建立拥有全面信息的数据库信息系统提供给网站用户浏览与查询</a:t>
            </a:r>
            <a:endParaRPr lang="en-US" altLang="zh-CN" sz="2400" b="0" dirty="0" smtClean="0">
              <a:latin typeface="宋体" pitchFamily="2" charset="-122"/>
              <a:ea typeface="宋体" pitchFamily="2" charset="-122"/>
            </a:endParaRPr>
          </a:p>
          <a:p>
            <a:pPr algn="just">
              <a:lnSpc>
                <a:spcPct val="125000"/>
              </a:lnSpc>
              <a:spcBef>
                <a:spcPts val="0"/>
              </a:spcBef>
            </a:pPr>
            <a:r>
              <a:rPr lang="zh-CN" altLang="en-US" sz="2400" b="0" dirty="0" smtClean="0">
                <a:latin typeface="宋体" pitchFamily="2" charset="-122"/>
                <a:ea typeface="宋体" pitchFamily="2" charset="-122"/>
              </a:rPr>
              <a:t>在这些过程中，各级政府部门的生产劳动使原有信息得以增值，因为信息用户一般没有能力和渠道去最快的搜集到全面的最新资讯，也无法搜全房地产业一个子领域内的全部信息；所以在政府部门提供的这些房地产信息服务中，信息服务产品的生产占有重要地位</a:t>
            </a:r>
            <a:r>
              <a:rPr lang="zh-CN" altLang="en-US" b="0" dirty="0" smtClean="0">
                <a:latin typeface="宋体" pitchFamily="2" charset="-122"/>
                <a:ea typeface="宋体" pitchFamily="2" charset="-122"/>
              </a:rPr>
              <a:t>。</a:t>
            </a:r>
            <a:endParaRPr lang="zh-CN" altLang="en-US" b="0" dirty="0">
              <a:latin typeface="宋体" pitchFamily="2" charset="-122"/>
              <a:ea typeface="宋体" pitchFamily="2" charset="-122"/>
            </a:endParaRPr>
          </a:p>
        </p:txBody>
      </p:sp>
    </p:spTree>
  </p:cSld>
  <p:clrMapOvr>
    <a:masterClrMapping/>
  </p:clrMapOvr>
  <p:transition>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t>传递模式实例分析</a:t>
            </a:r>
            <a:endParaRPr lang="zh-CN" altLang="en-US" sz="4000" dirty="0"/>
          </a:p>
        </p:txBody>
      </p:sp>
      <p:sp>
        <p:nvSpPr>
          <p:cNvPr id="4" name="TextBox 3"/>
          <p:cNvSpPr txBox="1"/>
          <p:nvPr/>
        </p:nvSpPr>
        <p:spPr>
          <a:xfrm>
            <a:off x="357158" y="1214422"/>
            <a:ext cx="4214842" cy="2308324"/>
          </a:xfrm>
          <a:prstGeom prst="rect">
            <a:avLst/>
          </a:prstGeom>
          <a:solidFill>
            <a:schemeClr val="bg1"/>
          </a:solidFill>
        </p:spPr>
        <p:txBody>
          <a:bodyPr wrap="square" rtlCol="0">
            <a:spAutoFit/>
          </a:bodyPr>
          <a:lstStyle/>
          <a:p>
            <a:pPr>
              <a:buNone/>
            </a:pPr>
            <a:r>
              <a:rPr lang="zh-CN" altLang="en-US" sz="2400" dirty="0" smtClean="0">
                <a:solidFill>
                  <a:schemeClr val="tx2"/>
                </a:solidFill>
                <a:latin typeface="宋体" pitchFamily="2" charset="-122"/>
                <a:ea typeface="宋体" pitchFamily="2" charset="-122"/>
              </a:rPr>
              <a:t>北京市住房和城乡建设委员会门户网站（</a:t>
            </a:r>
            <a:r>
              <a:rPr lang="en-US" altLang="zh-CN" sz="2400" dirty="0" smtClean="0">
                <a:solidFill>
                  <a:schemeClr val="tx2"/>
                </a:solidFill>
                <a:latin typeface="宋体" pitchFamily="2" charset="-122"/>
                <a:ea typeface="宋体" pitchFamily="2" charset="-122"/>
              </a:rPr>
              <a:t>http://www.bjfdc.</a:t>
            </a:r>
          </a:p>
          <a:p>
            <a:pPr>
              <a:buNone/>
            </a:pPr>
            <a:r>
              <a:rPr lang="en-US" altLang="zh-CN" sz="2400" dirty="0" smtClean="0">
                <a:solidFill>
                  <a:schemeClr val="tx2"/>
                </a:solidFill>
                <a:latin typeface="宋体" pitchFamily="2" charset="-122"/>
                <a:ea typeface="宋体" pitchFamily="2" charset="-122"/>
              </a:rPr>
              <a:t>gov.cn/public/Index.asp</a:t>
            </a:r>
            <a:r>
              <a:rPr lang="zh-CN" altLang="en-US" sz="2400" dirty="0" smtClean="0">
                <a:solidFill>
                  <a:schemeClr val="tx2"/>
                </a:solidFill>
                <a:latin typeface="宋体" pitchFamily="2" charset="-122"/>
                <a:ea typeface="宋体" pitchFamily="2" charset="-122"/>
              </a:rPr>
              <a:t>）中提供的各种最新资讯专栏和数据库信息系统，就属于房地产信息服务的传递模式</a:t>
            </a:r>
            <a:endParaRPr lang="zh-CN" altLang="en-US" sz="2400" dirty="0">
              <a:solidFill>
                <a:schemeClr val="tx2"/>
              </a:solidFill>
              <a:latin typeface="宋体" pitchFamily="2" charset="-122"/>
              <a:ea typeface="宋体" pitchFamily="2" charset="-122"/>
            </a:endParaRPr>
          </a:p>
        </p:txBody>
      </p:sp>
      <p:pic>
        <p:nvPicPr>
          <p:cNvPr id="5" name="图片 4" descr="政策法规.jpg"/>
          <p:cNvPicPr/>
          <p:nvPr/>
        </p:nvPicPr>
        <p:blipFill>
          <a:blip r:embed="rId2"/>
          <a:stretch>
            <a:fillRect/>
          </a:stretch>
        </p:blipFill>
        <p:spPr>
          <a:xfrm>
            <a:off x="4643438" y="1000108"/>
            <a:ext cx="4214842" cy="5643602"/>
          </a:xfrm>
          <a:prstGeom prst="rect">
            <a:avLst/>
          </a:prstGeom>
        </p:spPr>
      </p:pic>
      <p:sp>
        <p:nvSpPr>
          <p:cNvPr id="7" name="TextBox 6"/>
          <p:cNvSpPr txBox="1"/>
          <p:nvPr/>
        </p:nvSpPr>
        <p:spPr>
          <a:xfrm>
            <a:off x="357158" y="3500438"/>
            <a:ext cx="3643338" cy="3046988"/>
          </a:xfrm>
          <a:prstGeom prst="rect">
            <a:avLst/>
          </a:prstGeom>
          <a:noFill/>
        </p:spPr>
        <p:txBody>
          <a:bodyPr wrap="square" rtlCol="0">
            <a:spAutoFit/>
          </a:bodyPr>
          <a:lstStyle/>
          <a:p>
            <a:pPr algn="just"/>
            <a:r>
              <a:rPr lang="zh-CN" altLang="en-US" sz="2400" dirty="0" smtClean="0">
                <a:latin typeface="宋体" pitchFamily="2" charset="-122"/>
                <a:ea typeface="宋体" pitchFamily="2" charset="-122"/>
              </a:rPr>
              <a:t>该网站对法律行政法规、地方性法规规章、部门规章、行政复议等进行了搜集整理加工，形成了数据库信息系统，同时把最新的文件信息以资讯栏的形式展示，这样用户既可以浏览又可以查询</a:t>
            </a:r>
            <a:endParaRPr lang="zh-CN" altLang="en-US" sz="2400" dirty="0">
              <a:latin typeface="宋体" pitchFamily="2" charset="-122"/>
              <a:ea typeface="宋体" pitchFamily="2" charset="-122"/>
            </a:endParaRPr>
          </a:p>
        </p:txBody>
      </p:sp>
      <p:sp>
        <p:nvSpPr>
          <p:cNvPr id="8" name="右箭头 7"/>
          <p:cNvSpPr/>
          <p:nvPr/>
        </p:nvSpPr>
        <p:spPr>
          <a:xfrm>
            <a:off x="4000496" y="4643446"/>
            <a:ext cx="928694" cy="500066"/>
          </a:xfrm>
          <a:prstGeom prst="rightArrow">
            <a:avLst/>
          </a:prstGeom>
          <a:solidFill>
            <a:schemeClr val="tx2"/>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solidFill>
                <a:schemeClr val="tx2"/>
              </a:solidFill>
            </a:endParaRPr>
          </a:p>
        </p:txBody>
      </p:sp>
    </p:spTree>
  </p:cSld>
  <p:clrMapOvr>
    <a:masterClrMapping/>
  </p:clrMapOvr>
  <p:transition>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t>传递模式实例分析</a:t>
            </a:r>
            <a:endParaRPr lang="zh-CN" altLang="en-US" sz="4000" dirty="0"/>
          </a:p>
        </p:txBody>
      </p:sp>
      <p:sp>
        <p:nvSpPr>
          <p:cNvPr id="4" name="TextBox 3"/>
          <p:cNvSpPr txBox="1"/>
          <p:nvPr/>
        </p:nvSpPr>
        <p:spPr>
          <a:xfrm>
            <a:off x="1000100" y="1643050"/>
            <a:ext cx="7358114" cy="830997"/>
          </a:xfrm>
          <a:prstGeom prst="rect">
            <a:avLst/>
          </a:prstGeom>
          <a:noFill/>
        </p:spPr>
        <p:txBody>
          <a:bodyPr wrap="square" rtlCol="0">
            <a:spAutoFit/>
          </a:bodyPr>
          <a:lstStyle/>
          <a:p>
            <a:pPr algn="just"/>
            <a:r>
              <a:rPr lang="zh-CN" altLang="en-US" sz="2400" dirty="0" smtClean="0">
                <a:latin typeface="宋体" pitchFamily="2" charset="-122"/>
                <a:ea typeface="宋体" pitchFamily="2" charset="-122"/>
              </a:rPr>
              <a:t>同时，该网站中还有把各种工程招标公告和中标公告信息整理成资讯栏形式以提供给用户浏览</a:t>
            </a:r>
            <a:endParaRPr lang="zh-CN" altLang="en-US" sz="2400" dirty="0">
              <a:latin typeface="宋体" pitchFamily="2" charset="-122"/>
              <a:ea typeface="宋体" pitchFamily="2" charset="-122"/>
            </a:endParaRPr>
          </a:p>
        </p:txBody>
      </p:sp>
      <p:pic>
        <p:nvPicPr>
          <p:cNvPr id="5" name="图片 4" descr="1.png"/>
          <p:cNvPicPr/>
          <p:nvPr/>
        </p:nvPicPr>
        <p:blipFill>
          <a:blip r:embed="rId2"/>
          <a:stretch>
            <a:fillRect/>
          </a:stretch>
        </p:blipFill>
        <p:spPr>
          <a:xfrm>
            <a:off x="714348" y="2928934"/>
            <a:ext cx="7786742" cy="3143272"/>
          </a:xfrm>
          <a:prstGeom prst="rect">
            <a:avLst/>
          </a:prstGeom>
        </p:spPr>
      </p:pic>
    </p:spTree>
  </p:cSld>
  <p:clrMapOvr>
    <a:masterClrMapping/>
  </p:clrMapOvr>
  <p:transition>
    <p:wheel spokes="2"/>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t>传递模式实例分析</a:t>
            </a:r>
            <a:endParaRPr lang="zh-CN" altLang="en-US" sz="4000" dirty="0"/>
          </a:p>
        </p:txBody>
      </p:sp>
      <p:sp>
        <p:nvSpPr>
          <p:cNvPr id="4" name="TextBox 3"/>
          <p:cNvSpPr txBox="1"/>
          <p:nvPr/>
        </p:nvSpPr>
        <p:spPr>
          <a:xfrm>
            <a:off x="500034" y="1285860"/>
            <a:ext cx="1785950" cy="4893647"/>
          </a:xfrm>
          <a:prstGeom prst="rect">
            <a:avLst/>
          </a:prstGeom>
          <a:noFill/>
        </p:spPr>
        <p:txBody>
          <a:bodyPr wrap="square" rtlCol="0">
            <a:spAutoFit/>
          </a:bodyPr>
          <a:lstStyle/>
          <a:p>
            <a:pPr algn="just"/>
            <a:r>
              <a:rPr lang="zh-CN" altLang="en-US" sz="2400" dirty="0" smtClean="0">
                <a:latin typeface="宋体" pitchFamily="2" charset="-122"/>
                <a:ea typeface="宋体" pitchFamily="2" charset="-122"/>
              </a:rPr>
              <a:t>网站还对房屋交易中的商品房数据、存量房网上签约数据等进行了统计加工展示给用户，方便用户判断现在房地产市场的状况以做出购房租房决策</a:t>
            </a:r>
            <a:endParaRPr lang="zh-CN" altLang="en-US" sz="2400" dirty="0">
              <a:latin typeface="宋体" pitchFamily="2" charset="-122"/>
              <a:ea typeface="宋体" pitchFamily="2" charset="-122"/>
            </a:endParaRPr>
          </a:p>
        </p:txBody>
      </p:sp>
      <p:pic>
        <p:nvPicPr>
          <p:cNvPr id="5" name="图片 4" descr="房屋交易#5115.jpg"/>
          <p:cNvPicPr/>
          <p:nvPr/>
        </p:nvPicPr>
        <p:blipFill>
          <a:blip r:embed="rId2"/>
          <a:stretch>
            <a:fillRect/>
          </a:stretch>
        </p:blipFill>
        <p:spPr>
          <a:xfrm>
            <a:off x="2928926" y="1000108"/>
            <a:ext cx="5429288" cy="5572140"/>
          </a:xfrm>
          <a:prstGeom prst="rect">
            <a:avLst/>
          </a:prstGeom>
        </p:spPr>
      </p:pic>
    </p:spTree>
  </p:cSld>
  <p:clrMapOvr>
    <a:masterClrMapping/>
  </p:clrMapOvr>
  <p:transition>
    <p:pull dir="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latin typeface="宋体" pitchFamily="2" charset="-122"/>
                <a:ea typeface="宋体" pitchFamily="2" charset="-122"/>
              </a:rPr>
              <a:t>传递模式实例分析</a:t>
            </a:r>
            <a:endParaRPr lang="zh-CN" altLang="en-US" sz="4000" dirty="0">
              <a:latin typeface="宋体" pitchFamily="2" charset="-122"/>
              <a:ea typeface="宋体" pitchFamily="2" charset="-122"/>
            </a:endParaRPr>
          </a:p>
        </p:txBody>
      </p:sp>
      <p:sp>
        <p:nvSpPr>
          <p:cNvPr id="4" name="TextBox 3"/>
          <p:cNvSpPr txBox="1"/>
          <p:nvPr/>
        </p:nvSpPr>
        <p:spPr>
          <a:xfrm>
            <a:off x="571472" y="1214422"/>
            <a:ext cx="1714512" cy="5262979"/>
          </a:xfrm>
          <a:prstGeom prst="rect">
            <a:avLst/>
          </a:prstGeom>
          <a:noFill/>
        </p:spPr>
        <p:txBody>
          <a:bodyPr wrap="square" rtlCol="0">
            <a:spAutoFit/>
          </a:bodyPr>
          <a:lstStyle/>
          <a:p>
            <a:pPr algn="just"/>
            <a:r>
              <a:rPr lang="zh-CN" altLang="en-US" sz="2400" dirty="0" smtClean="0">
                <a:latin typeface="宋体" pitchFamily="2" charset="-122"/>
                <a:ea typeface="宋体" pitchFamily="2" charset="-122"/>
              </a:rPr>
              <a:t>此外，该网站还把工程建设类、房屋管理类、诚信档案类、专家库顾问团等其他类信息搜集加工整理成库，设立了集中化的平台查询中心方便用户集中查询</a:t>
            </a:r>
            <a:endParaRPr lang="zh-CN" altLang="en-US" sz="2400" dirty="0">
              <a:latin typeface="宋体" pitchFamily="2" charset="-122"/>
              <a:ea typeface="宋体" pitchFamily="2" charset="-122"/>
            </a:endParaRPr>
          </a:p>
        </p:txBody>
      </p:sp>
      <p:pic>
        <p:nvPicPr>
          <p:cNvPr id="5" name="图片 4" descr="北京市住房和城乡建设委员会门户网站 _ 查询中心.jpg"/>
          <p:cNvPicPr/>
          <p:nvPr/>
        </p:nvPicPr>
        <p:blipFill>
          <a:blip r:embed="rId2"/>
          <a:stretch>
            <a:fillRect/>
          </a:stretch>
        </p:blipFill>
        <p:spPr>
          <a:xfrm>
            <a:off x="2786050" y="1071546"/>
            <a:ext cx="5715040" cy="5357898"/>
          </a:xfrm>
          <a:prstGeom prst="rect">
            <a:avLst/>
          </a:prstGeom>
        </p:spPr>
      </p:pic>
    </p:spTree>
  </p:cSld>
  <p:clrMapOvr>
    <a:masterClrMapping/>
  </p:clrMapOvr>
  <p:transition>
    <p:pull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r>
              <a:rPr lang="zh-CN" altLang="en-US" sz="4000" dirty="0" smtClean="0">
                <a:ea typeface="宋体" charset="-122"/>
              </a:rPr>
              <a:t>研究提纲</a:t>
            </a:r>
            <a:endParaRPr lang="en-US" altLang="zh-CN" sz="4000" dirty="0">
              <a:ea typeface="宋体" charset="-122"/>
            </a:endParaRPr>
          </a:p>
        </p:txBody>
      </p:sp>
      <p:grpSp>
        <p:nvGrpSpPr>
          <p:cNvPr id="134181" name="Group 37"/>
          <p:cNvGrpSpPr>
            <a:grpSpLocks/>
          </p:cNvGrpSpPr>
          <p:nvPr/>
        </p:nvGrpSpPr>
        <p:grpSpPr bwMode="auto">
          <a:xfrm>
            <a:off x="1928794" y="2435212"/>
            <a:ext cx="5311775" cy="688975"/>
            <a:chOff x="720" y="1392"/>
            <a:chExt cx="4058" cy="480"/>
          </a:xfrm>
        </p:grpSpPr>
        <p:sp>
          <p:nvSpPr>
            <p:cNvPr id="134182" name="AutoShape 38"/>
            <p:cNvSpPr>
              <a:spLocks noChangeArrowheads="1"/>
            </p:cNvSpPr>
            <p:nvPr/>
          </p:nvSpPr>
          <p:spPr bwMode="gray">
            <a:xfrm>
              <a:off x="720" y="1392"/>
              <a:ext cx="4058" cy="480"/>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w="9525">
              <a:noFill/>
              <a:round/>
              <a:headEnd/>
              <a:tailEnd/>
            </a:ln>
            <a:effectLst/>
          </p:spPr>
          <p:txBody>
            <a:bodyPr wrap="none" anchor="ctr"/>
            <a:lstStyle/>
            <a:p>
              <a:endParaRPr lang="zh-CN" altLang="en-US"/>
            </a:p>
          </p:txBody>
        </p:sp>
        <p:grpSp>
          <p:nvGrpSpPr>
            <p:cNvPr id="134183" name="Group 39"/>
            <p:cNvGrpSpPr>
              <a:grpSpLocks/>
            </p:cNvGrpSpPr>
            <p:nvPr/>
          </p:nvGrpSpPr>
          <p:grpSpPr bwMode="auto">
            <a:xfrm>
              <a:off x="730" y="1407"/>
              <a:ext cx="4043" cy="444"/>
              <a:chOff x="744" y="1407"/>
              <a:chExt cx="3988" cy="444"/>
            </a:xfrm>
          </p:grpSpPr>
          <p:sp>
            <p:nvSpPr>
              <p:cNvPr id="134184" name="AutoShape 40"/>
              <p:cNvSpPr>
                <a:spLocks noChangeArrowheads="1"/>
              </p:cNvSpPr>
              <p:nvPr/>
            </p:nvSpPr>
            <p:spPr bwMode="gray">
              <a:xfrm>
                <a:off x="744" y="1736"/>
                <a:ext cx="3988" cy="115"/>
              </a:xfrm>
              <a:prstGeom prst="roundRect">
                <a:avLst>
                  <a:gd name="adj" fmla="val 50000"/>
                </a:avLst>
              </a:prstGeom>
              <a:gradFill rotWithShape="1">
                <a:gsLst>
                  <a:gs pos="0">
                    <a:schemeClr val="accent2">
                      <a:alpha val="0"/>
                    </a:schemeClr>
                  </a:gs>
                  <a:gs pos="100000">
                    <a:schemeClr val="accent2">
                      <a:gamma/>
                      <a:tint val="0"/>
                      <a:invGamma/>
                    </a:schemeClr>
                  </a:gs>
                </a:gsLst>
                <a:lin ang="5400000" scaled="1"/>
              </a:gradFill>
              <a:ln w="9525">
                <a:noFill/>
                <a:round/>
                <a:headEnd/>
                <a:tailEnd/>
              </a:ln>
              <a:effectLst/>
            </p:spPr>
            <p:txBody>
              <a:bodyPr wrap="none" anchor="ctr"/>
              <a:lstStyle/>
              <a:p>
                <a:endParaRPr lang="zh-CN" altLang="en-US"/>
              </a:p>
            </p:txBody>
          </p:sp>
          <p:sp>
            <p:nvSpPr>
              <p:cNvPr id="134185" name="AutoShape 41"/>
              <p:cNvSpPr>
                <a:spLocks noChangeArrowheads="1"/>
              </p:cNvSpPr>
              <p:nvPr/>
            </p:nvSpPr>
            <p:spPr bwMode="gray">
              <a:xfrm>
                <a:off x="744" y="1407"/>
                <a:ext cx="3988" cy="115"/>
              </a:xfrm>
              <a:prstGeom prst="roundRect">
                <a:avLst>
                  <a:gd name="adj" fmla="val 50000"/>
                </a:avLst>
              </a:prstGeom>
              <a:gradFill rotWithShape="1">
                <a:gsLst>
                  <a:gs pos="0">
                    <a:schemeClr val="accent2">
                      <a:gamma/>
                      <a:tint val="0"/>
                      <a:invGamma/>
                    </a:schemeClr>
                  </a:gs>
                  <a:gs pos="100000">
                    <a:schemeClr val="accent2">
                      <a:alpha val="0"/>
                    </a:schemeClr>
                  </a:gs>
                </a:gsLst>
                <a:lin ang="5400000" scaled="1"/>
              </a:gradFill>
              <a:ln w="9525">
                <a:noFill/>
                <a:round/>
                <a:headEnd/>
                <a:tailEnd/>
              </a:ln>
              <a:effectLst/>
            </p:spPr>
            <p:txBody>
              <a:bodyPr wrap="none" anchor="ctr"/>
              <a:lstStyle/>
              <a:p>
                <a:endParaRPr lang="zh-CN" altLang="en-US"/>
              </a:p>
            </p:txBody>
          </p:sp>
        </p:grpSp>
      </p:grpSp>
      <p:grpSp>
        <p:nvGrpSpPr>
          <p:cNvPr id="134186" name="Group 42"/>
          <p:cNvGrpSpPr>
            <a:grpSpLocks/>
          </p:cNvGrpSpPr>
          <p:nvPr/>
        </p:nvGrpSpPr>
        <p:grpSpPr bwMode="auto">
          <a:xfrm>
            <a:off x="1928794" y="3300400"/>
            <a:ext cx="5311775" cy="688975"/>
            <a:chOff x="720" y="1392"/>
            <a:chExt cx="4058" cy="480"/>
          </a:xfrm>
        </p:grpSpPr>
        <p:sp>
          <p:nvSpPr>
            <p:cNvPr id="134187" name="AutoShape 43"/>
            <p:cNvSpPr>
              <a:spLocks noChangeArrowheads="1"/>
            </p:cNvSpPr>
            <p:nvPr/>
          </p:nvSpPr>
          <p:spPr bwMode="gray">
            <a:xfrm>
              <a:off x="720" y="1392"/>
              <a:ext cx="4058" cy="480"/>
            </a:xfrm>
            <a:prstGeom prst="roundRect">
              <a:avLst>
                <a:gd name="adj" fmla="val 17509"/>
              </a:avLst>
            </a:prstGeom>
            <a:gradFill rotWithShape="1">
              <a:gsLst>
                <a:gs pos="0">
                  <a:schemeClr val="hlink"/>
                </a:gs>
                <a:gs pos="50000">
                  <a:schemeClr val="hlink">
                    <a:gamma/>
                    <a:shade val="92157"/>
                    <a:invGamma/>
                  </a:schemeClr>
                </a:gs>
                <a:gs pos="100000">
                  <a:schemeClr val="hlink"/>
                </a:gs>
              </a:gsLst>
              <a:lin ang="5400000" scaled="1"/>
            </a:gradFill>
            <a:ln w="9525">
              <a:noFill/>
              <a:round/>
              <a:headEnd/>
              <a:tailEnd/>
            </a:ln>
            <a:effectLst/>
          </p:spPr>
          <p:txBody>
            <a:bodyPr wrap="none" anchor="ctr"/>
            <a:lstStyle/>
            <a:p>
              <a:endParaRPr lang="zh-CN" altLang="en-US"/>
            </a:p>
          </p:txBody>
        </p:sp>
        <p:grpSp>
          <p:nvGrpSpPr>
            <p:cNvPr id="134188" name="Group 44"/>
            <p:cNvGrpSpPr>
              <a:grpSpLocks/>
            </p:cNvGrpSpPr>
            <p:nvPr/>
          </p:nvGrpSpPr>
          <p:grpSpPr bwMode="auto">
            <a:xfrm>
              <a:off x="730" y="1407"/>
              <a:ext cx="4043" cy="444"/>
              <a:chOff x="744" y="1407"/>
              <a:chExt cx="3988" cy="444"/>
            </a:xfrm>
          </p:grpSpPr>
          <p:sp>
            <p:nvSpPr>
              <p:cNvPr id="134189" name="AutoShape 45"/>
              <p:cNvSpPr>
                <a:spLocks noChangeArrowheads="1"/>
              </p:cNvSpPr>
              <p:nvPr/>
            </p:nvSpPr>
            <p:spPr bwMode="gray">
              <a:xfrm>
                <a:off x="744" y="1736"/>
                <a:ext cx="3988" cy="115"/>
              </a:xfrm>
              <a:prstGeom prst="roundRect">
                <a:avLst>
                  <a:gd name="adj" fmla="val 50000"/>
                </a:avLst>
              </a:prstGeom>
              <a:gradFill rotWithShape="1">
                <a:gsLst>
                  <a:gs pos="0">
                    <a:schemeClr val="hlink">
                      <a:alpha val="0"/>
                    </a:schemeClr>
                  </a:gs>
                  <a:gs pos="100000">
                    <a:schemeClr val="hlink">
                      <a:gamma/>
                      <a:tint val="0"/>
                      <a:invGamma/>
                    </a:schemeClr>
                  </a:gs>
                </a:gsLst>
                <a:lin ang="5400000" scaled="1"/>
              </a:gradFill>
              <a:ln w="9525">
                <a:noFill/>
                <a:round/>
                <a:headEnd/>
                <a:tailEnd/>
              </a:ln>
              <a:effectLst/>
            </p:spPr>
            <p:txBody>
              <a:bodyPr wrap="none" anchor="ctr"/>
              <a:lstStyle/>
              <a:p>
                <a:endParaRPr lang="zh-CN" altLang="en-US"/>
              </a:p>
            </p:txBody>
          </p:sp>
          <p:sp>
            <p:nvSpPr>
              <p:cNvPr id="134190" name="AutoShape 46"/>
              <p:cNvSpPr>
                <a:spLocks noChangeArrowheads="1"/>
              </p:cNvSpPr>
              <p:nvPr/>
            </p:nvSpPr>
            <p:spPr bwMode="gray">
              <a:xfrm>
                <a:off x="744" y="1407"/>
                <a:ext cx="3988" cy="115"/>
              </a:xfrm>
              <a:prstGeom prst="roundRect">
                <a:avLst>
                  <a:gd name="adj" fmla="val 50000"/>
                </a:avLst>
              </a:prstGeom>
              <a:gradFill rotWithShape="1">
                <a:gsLst>
                  <a:gs pos="0">
                    <a:schemeClr val="hlink">
                      <a:gamma/>
                      <a:tint val="0"/>
                      <a:invGamma/>
                    </a:schemeClr>
                  </a:gs>
                  <a:gs pos="100000">
                    <a:schemeClr val="hlink">
                      <a:alpha val="0"/>
                    </a:schemeClr>
                  </a:gs>
                </a:gsLst>
                <a:lin ang="5400000" scaled="1"/>
              </a:gradFill>
              <a:ln w="9525">
                <a:noFill/>
                <a:round/>
                <a:headEnd/>
                <a:tailEnd/>
              </a:ln>
              <a:effectLst/>
            </p:spPr>
            <p:txBody>
              <a:bodyPr wrap="none" anchor="ctr"/>
              <a:lstStyle/>
              <a:p>
                <a:endParaRPr lang="zh-CN" altLang="en-US"/>
              </a:p>
            </p:txBody>
          </p:sp>
        </p:grpSp>
      </p:grpSp>
      <p:grpSp>
        <p:nvGrpSpPr>
          <p:cNvPr id="134191" name="Group 47"/>
          <p:cNvGrpSpPr>
            <a:grpSpLocks/>
          </p:cNvGrpSpPr>
          <p:nvPr/>
        </p:nvGrpSpPr>
        <p:grpSpPr bwMode="auto">
          <a:xfrm>
            <a:off x="1928794" y="4157650"/>
            <a:ext cx="5311775" cy="688975"/>
            <a:chOff x="720" y="1392"/>
            <a:chExt cx="4058" cy="480"/>
          </a:xfrm>
        </p:grpSpPr>
        <p:sp>
          <p:nvSpPr>
            <p:cNvPr id="134192" name="AutoShape 48"/>
            <p:cNvSpPr>
              <a:spLocks noChangeArrowheads="1"/>
            </p:cNvSpPr>
            <p:nvPr/>
          </p:nvSpPr>
          <p:spPr bwMode="gray">
            <a:xfrm>
              <a:off x="720" y="1392"/>
              <a:ext cx="4058" cy="480"/>
            </a:xfrm>
            <a:prstGeom prst="roundRect">
              <a:avLst>
                <a:gd name="adj" fmla="val 17509"/>
              </a:avLst>
            </a:prstGeom>
            <a:gradFill rotWithShape="1">
              <a:gsLst>
                <a:gs pos="0">
                  <a:schemeClr val="folHlink"/>
                </a:gs>
                <a:gs pos="50000">
                  <a:schemeClr val="folHlink">
                    <a:gamma/>
                    <a:shade val="92157"/>
                    <a:invGamma/>
                  </a:schemeClr>
                </a:gs>
                <a:gs pos="100000">
                  <a:schemeClr val="folHlink"/>
                </a:gs>
              </a:gsLst>
              <a:lin ang="5400000" scaled="1"/>
            </a:gradFill>
            <a:ln w="9525">
              <a:noFill/>
              <a:round/>
              <a:headEnd/>
              <a:tailEnd/>
            </a:ln>
            <a:effectLst/>
          </p:spPr>
          <p:txBody>
            <a:bodyPr wrap="none" anchor="ctr"/>
            <a:lstStyle/>
            <a:p>
              <a:endParaRPr lang="zh-CN" altLang="en-US"/>
            </a:p>
          </p:txBody>
        </p:sp>
        <p:grpSp>
          <p:nvGrpSpPr>
            <p:cNvPr id="134193" name="Group 49"/>
            <p:cNvGrpSpPr>
              <a:grpSpLocks/>
            </p:cNvGrpSpPr>
            <p:nvPr/>
          </p:nvGrpSpPr>
          <p:grpSpPr bwMode="auto">
            <a:xfrm>
              <a:off x="730" y="1407"/>
              <a:ext cx="4043" cy="444"/>
              <a:chOff x="744" y="1407"/>
              <a:chExt cx="3988" cy="444"/>
            </a:xfrm>
          </p:grpSpPr>
          <p:sp>
            <p:nvSpPr>
              <p:cNvPr id="134194" name="AutoShape 50"/>
              <p:cNvSpPr>
                <a:spLocks noChangeArrowheads="1"/>
              </p:cNvSpPr>
              <p:nvPr/>
            </p:nvSpPr>
            <p:spPr bwMode="gray">
              <a:xfrm>
                <a:off x="744" y="1736"/>
                <a:ext cx="3988" cy="115"/>
              </a:xfrm>
              <a:prstGeom prst="roundRect">
                <a:avLst>
                  <a:gd name="adj" fmla="val 50000"/>
                </a:avLst>
              </a:prstGeom>
              <a:gradFill rotWithShape="1">
                <a:gsLst>
                  <a:gs pos="0">
                    <a:schemeClr val="folHlink">
                      <a:alpha val="0"/>
                    </a:schemeClr>
                  </a:gs>
                  <a:gs pos="100000">
                    <a:schemeClr val="folHlink">
                      <a:gamma/>
                      <a:tint val="0"/>
                      <a:invGamma/>
                    </a:schemeClr>
                  </a:gs>
                </a:gsLst>
                <a:lin ang="5400000" scaled="1"/>
              </a:gradFill>
              <a:ln w="9525">
                <a:noFill/>
                <a:round/>
                <a:headEnd/>
                <a:tailEnd/>
              </a:ln>
              <a:effectLst/>
            </p:spPr>
            <p:txBody>
              <a:bodyPr wrap="none" anchor="ctr"/>
              <a:lstStyle/>
              <a:p>
                <a:endParaRPr lang="zh-CN" altLang="en-US"/>
              </a:p>
            </p:txBody>
          </p:sp>
          <p:sp>
            <p:nvSpPr>
              <p:cNvPr id="134195" name="AutoShape 51"/>
              <p:cNvSpPr>
                <a:spLocks noChangeArrowheads="1"/>
              </p:cNvSpPr>
              <p:nvPr/>
            </p:nvSpPr>
            <p:spPr bwMode="gray">
              <a:xfrm>
                <a:off x="744" y="1407"/>
                <a:ext cx="3988" cy="115"/>
              </a:xfrm>
              <a:prstGeom prst="roundRect">
                <a:avLst>
                  <a:gd name="adj" fmla="val 50000"/>
                </a:avLst>
              </a:prstGeom>
              <a:gradFill rotWithShape="1">
                <a:gsLst>
                  <a:gs pos="0">
                    <a:schemeClr val="folHlink">
                      <a:gamma/>
                      <a:tint val="0"/>
                      <a:invGamma/>
                    </a:schemeClr>
                  </a:gs>
                  <a:gs pos="100000">
                    <a:schemeClr val="folHlink">
                      <a:alpha val="0"/>
                    </a:schemeClr>
                  </a:gs>
                </a:gsLst>
                <a:lin ang="5400000" scaled="1"/>
              </a:gradFill>
              <a:ln w="9525">
                <a:noFill/>
                <a:round/>
                <a:headEnd/>
                <a:tailEnd/>
              </a:ln>
              <a:effectLst/>
            </p:spPr>
            <p:txBody>
              <a:bodyPr wrap="none" anchor="ctr"/>
              <a:lstStyle/>
              <a:p>
                <a:endParaRPr lang="zh-CN" altLang="en-US"/>
              </a:p>
            </p:txBody>
          </p:sp>
        </p:grpSp>
      </p:grpSp>
      <p:grpSp>
        <p:nvGrpSpPr>
          <p:cNvPr id="134196" name="Group 52"/>
          <p:cNvGrpSpPr>
            <a:grpSpLocks/>
          </p:cNvGrpSpPr>
          <p:nvPr/>
        </p:nvGrpSpPr>
        <p:grpSpPr bwMode="auto">
          <a:xfrm>
            <a:off x="1928794" y="1571612"/>
            <a:ext cx="5311775" cy="688975"/>
            <a:chOff x="720" y="1392"/>
            <a:chExt cx="4058" cy="480"/>
          </a:xfrm>
        </p:grpSpPr>
        <p:sp>
          <p:nvSpPr>
            <p:cNvPr id="134197" name="AutoShape 53"/>
            <p:cNvSpPr>
              <a:spLocks noChangeArrowheads="1"/>
            </p:cNvSpPr>
            <p:nvPr/>
          </p:nvSpPr>
          <p:spPr bwMode="gray">
            <a:xfrm>
              <a:off x="720" y="1392"/>
              <a:ext cx="4058" cy="480"/>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w="9525">
              <a:noFill/>
              <a:round/>
              <a:headEnd/>
              <a:tailEnd/>
            </a:ln>
            <a:effectLst/>
          </p:spPr>
          <p:txBody>
            <a:bodyPr wrap="none" anchor="ctr"/>
            <a:lstStyle/>
            <a:p>
              <a:endParaRPr lang="zh-CN" altLang="en-US"/>
            </a:p>
          </p:txBody>
        </p:sp>
        <p:grpSp>
          <p:nvGrpSpPr>
            <p:cNvPr id="134198" name="Group 54"/>
            <p:cNvGrpSpPr>
              <a:grpSpLocks/>
            </p:cNvGrpSpPr>
            <p:nvPr/>
          </p:nvGrpSpPr>
          <p:grpSpPr bwMode="auto">
            <a:xfrm>
              <a:off x="730" y="1407"/>
              <a:ext cx="4043" cy="444"/>
              <a:chOff x="744" y="1407"/>
              <a:chExt cx="3988" cy="444"/>
            </a:xfrm>
          </p:grpSpPr>
          <p:sp>
            <p:nvSpPr>
              <p:cNvPr id="134199" name="AutoShape 55"/>
              <p:cNvSpPr>
                <a:spLocks noChangeArrowheads="1"/>
              </p:cNvSpPr>
              <p:nvPr/>
            </p:nvSpPr>
            <p:spPr bwMode="gray">
              <a:xfrm>
                <a:off x="744" y="1736"/>
                <a:ext cx="3988" cy="115"/>
              </a:xfrm>
              <a:prstGeom prst="roundRect">
                <a:avLst>
                  <a:gd name="adj" fmla="val 50000"/>
                </a:avLst>
              </a:prstGeom>
              <a:gradFill rotWithShape="1">
                <a:gsLst>
                  <a:gs pos="0">
                    <a:schemeClr val="accent1">
                      <a:alpha val="0"/>
                    </a:schemeClr>
                  </a:gs>
                  <a:gs pos="100000">
                    <a:schemeClr val="accent1">
                      <a:gamma/>
                      <a:tint val="0"/>
                      <a:invGamma/>
                    </a:schemeClr>
                  </a:gs>
                </a:gsLst>
                <a:lin ang="5400000" scaled="1"/>
              </a:gradFill>
              <a:ln w="9525">
                <a:noFill/>
                <a:round/>
                <a:headEnd/>
                <a:tailEnd/>
              </a:ln>
              <a:effectLst/>
            </p:spPr>
            <p:txBody>
              <a:bodyPr wrap="none" anchor="ctr"/>
              <a:lstStyle/>
              <a:p>
                <a:endParaRPr lang="zh-CN" altLang="en-US"/>
              </a:p>
            </p:txBody>
          </p:sp>
          <p:sp>
            <p:nvSpPr>
              <p:cNvPr id="134200" name="AutoShape 56"/>
              <p:cNvSpPr>
                <a:spLocks noChangeArrowheads="1"/>
              </p:cNvSpPr>
              <p:nvPr/>
            </p:nvSpPr>
            <p:spPr bwMode="gray">
              <a:xfrm>
                <a:off x="744" y="1407"/>
                <a:ext cx="3988" cy="115"/>
              </a:xfrm>
              <a:prstGeom prst="roundRect">
                <a:avLst>
                  <a:gd name="adj" fmla="val 50000"/>
                </a:avLst>
              </a:prstGeom>
              <a:gradFill rotWithShape="1">
                <a:gsLst>
                  <a:gs pos="0">
                    <a:schemeClr val="accent1">
                      <a:gamma/>
                      <a:tint val="0"/>
                      <a:invGamma/>
                    </a:schemeClr>
                  </a:gs>
                  <a:gs pos="100000">
                    <a:schemeClr val="accent1">
                      <a:alpha val="0"/>
                    </a:schemeClr>
                  </a:gs>
                </a:gsLst>
                <a:lin ang="5400000" scaled="1"/>
              </a:gradFill>
              <a:ln w="9525">
                <a:noFill/>
                <a:round/>
                <a:headEnd/>
                <a:tailEnd/>
              </a:ln>
              <a:effectLst/>
            </p:spPr>
            <p:txBody>
              <a:bodyPr wrap="none" anchor="ctr"/>
              <a:lstStyle/>
              <a:p>
                <a:endParaRPr lang="zh-CN" altLang="en-US"/>
              </a:p>
            </p:txBody>
          </p:sp>
        </p:grpSp>
      </p:grpSp>
      <p:sp>
        <p:nvSpPr>
          <p:cNvPr id="134201" name="Text Box 57"/>
          <p:cNvSpPr txBox="1">
            <a:spLocks noChangeArrowheads="1"/>
          </p:cNvSpPr>
          <p:nvPr/>
        </p:nvSpPr>
        <p:spPr bwMode="white">
          <a:xfrm>
            <a:off x="2395519" y="1685912"/>
            <a:ext cx="4495800" cy="457200"/>
          </a:xfrm>
          <a:prstGeom prst="rect">
            <a:avLst/>
          </a:prstGeom>
          <a:noFill/>
          <a:ln w="9525">
            <a:noFill/>
            <a:miter lim="800000"/>
            <a:headEnd/>
            <a:tailEnd/>
          </a:ln>
          <a:effectLst/>
        </p:spPr>
        <p:txBody>
          <a:bodyPr>
            <a:spAutoFit/>
          </a:bodyPr>
          <a:lstStyle/>
          <a:p>
            <a:pPr marL="457200" indent="-457200" algn="ctr">
              <a:spcBef>
                <a:spcPct val="50000"/>
              </a:spcBef>
              <a:buClr>
                <a:schemeClr val="tx1"/>
              </a:buClr>
            </a:pPr>
            <a:r>
              <a:rPr lang="zh-CN" altLang="en-US" sz="2400" b="1" dirty="0" smtClean="0">
                <a:solidFill>
                  <a:schemeClr val="bg1"/>
                </a:solidFill>
                <a:ea typeface="宋体" charset="-122"/>
                <a:cs typeface="Arial" charset="0"/>
              </a:rPr>
              <a:t>研究背景</a:t>
            </a:r>
            <a:r>
              <a:rPr lang="en-US" altLang="zh-CN" sz="2400" b="1" dirty="0" smtClean="0">
                <a:solidFill>
                  <a:schemeClr val="bg1"/>
                </a:solidFill>
                <a:ea typeface="宋体" charset="-122"/>
                <a:cs typeface="Arial" charset="0"/>
              </a:rPr>
              <a:t>    </a:t>
            </a:r>
            <a:endParaRPr lang="en-US" altLang="zh-CN" sz="2400" b="1" dirty="0">
              <a:solidFill>
                <a:schemeClr val="bg1"/>
              </a:solidFill>
              <a:ea typeface="宋体" charset="-122"/>
              <a:cs typeface="Arial" charset="0"/>
            </a:endParaRPr>
          </a:p>
        </p:txBody>
      </p:sp>
      <p:sp>
        <p:nvSpPr>
          <p:cNvPr id="134202" name="Text Box 58"/>
          <p:cNvSpPr txBox="1">
            <a:spLocks noChangeArrowheads="1"/>
          </p:cNvSpPr>
          <p:nvPr/>
        </p:nvSpPr>
        <p:spPr bwMode="white">
          <a:xfrm>
            <a:off x="2406632" y="2543162"/>
            <a:ext cx="4495800" cy="457200"/>
          </a:xfrm>
          <a:prstGeom prst="rect">
            <a:avLst/>
          </a:prstGeom>
          <a:noFill/>
          <a:ln w="9525">
            <a:noFill/>
            <a:miter lim="800000"/>
            <a:headEnd/>
            <a:tailEnd/>
          </a:ln>
          <a:effectLst/>
        </p:spPr>
        <p:txBody>
          <a:bodyPr>
            <a:spAutoFit/>
          </a:bodyPr>
          <a:lstStyle/>
          <a:p>
            <a:pPr marL="457200" indent="-457200" algn="ctr">
              <a:spcBef>
                <a:spcPct val="50000"/>
              </a:spcBef>
              <a:buClr>
                <a:schemeClr val="tx1"/>
              </a:buClr>
            </a:pPr>
            <a:r>
              <a:rPr lang="zh-CN" altLang="en-US" sz="2400" b="1" dirty="0" smtClean="0">
                <a:solidFill>
                  <a:schemeClr val="bg1"/>
                </a:solidFill>
                <a:ea typeface="宋体" charset="-122"/>
                <a:cs typeface="Arial" charset="0"/>
              </a:rPr>
              <a:t>研究综述</a:t>
            </a:r>
            <a:r>
              <a:rPr lang="en-US" altLang="zh-CN" sz="2400" b="1" dirty="0" smtClean="0">
                <a:solidFill>
                  <a:schemeClr val="bg1"/>
                </a:solidFill>
                <a:ea typeface="宋体" charset="-122"/>
                <a:cs typeface="Arial" charset="0"/>
              </a:rPr>
              <a:t>    </a:t>
            </a:r>
            <a:endParaRPr lang="en-US" altLang="zh-CN" sz="2400" b="1" dirty="0">
              <a:solidFill>
                <a:schemeClr val="bg1"/>
              </a:solidFill>
              <a:ea typeface="宋体" charset="-122"/>
              <a:cs typeface="Arial" charset="0"/>
            </a:endParaRPr>
          </a:p>
        </p:txBody>
      </p:sp>
      <p:sp>
        <p:nvSpPr>
          <p:cNvPr id="134203" name="Text Box 59"/>
          <p:cNvSpPr txBox="1">
            <a:spLocks noChangeArrowheads="1"/>
          </p:cNvSpPr>
          <p:nvPr/>
        </p:nvSpPr>
        <p:spPr bwMode="white">
          <a:xfrm>
            <a:off x="2406632" y="3402000"/>
            <a:ext cx="4495800" cy="457200"/>
          </a:xfrm>
          <a:prstGeom prst="rect">
            <a:avLst/>
          </a:prstGeom>
          <a:noFill/>
          <a:ln w="9525">
            <a:noFill/>
            <a:miter lim="800000"/>
            <a:headEnd/>
            <a:tailEnd/>
          </a:ln>
          <a:effectLst/>
        </p:spPr>
        <p:txBody>
          <a:bodyPr>
            <a:spAutoFit/>
          </a:bodyPr>
          <a:lstStyle/>
          <a:p>
            <a:pPr marL="457200" indent="-457200" algn="ctr">
              <a:spcBef>
                <a:spcPct val="50000"/>
              </a:spcBef>
              <a:buClr>
                <a:schemeClr val="tx1"/>
              </a:buClr>
            </a:pPr>
            <a:r>
              <a:rPr lang="zh-CN" altLang="en-US" sz="2400" b="1" dirty="0" smtClean="0">
                <a:solidFill>
                  <a:schemeClr val="bg1"/>
                </a:solidFill>
                <a:ea typeface="宋体" charset="-122"/>
                <a:cs typeface="Arial" charset="0"/>
              </a:rPr>
              <a:t>要素分析</a:t>
            </a:r>
            <a:r>
              <a:rPr lang="en-US" altLang="zh-CN" sz="2400" b="1" dirty="0" smtClean="0">
                <a:solidFill>
                  <a:schemeClr val="bg1"/>
                </a:solidFill>
                <a:ea typeface="宋体" charset="-122"/>
                <a:cs typeface="Arial" charset="0"/>
              </a:rPr>
              <a:t>    </a:t>
            </a:r>
            <a:endParaRPr lang="en-US" altLang="zh-CN" sz="2400" b="1" dirty="0">
              <a:solidFill>
                <a:schemeClr val="bg1"/>
              </a:solidFill>
              <a:ea typeface="宋体" charset="-122"/>
              <a:cs typeface="Arial" charset="0"/>
            </a:endParaRPr>
          </a:p>
        </p:txBody>
      </p:sp>
      <p:sp>
        <p:nvSpPr>
          <p:cNvPr id="134204" name="Text Box 60"/>
          <p:cNvSpPr txBox="1">
            <a:spLocks noChangeArrowheads="1"/>
          </p:cNvSpPr>
          <p:nvPr/>
        </p:nvSpPr>
        <p:spPr bwMode="white">
          <a:xfrm>
            <a:off x="2406632" y="4249725"/>
            <a:ext cx="4495800" cy="457200"/>
          </a:xfrm>
          <a:prstGeom prst="rect">
            <a:avLst/>
          </a:prstGeom>
          <a:noFill/>
          <a:ln w="9525">
            <a:noFill/>
            <a:miter lim="800000"/>
            <a:headEnd/>
            <a:tailEnd/>
          </a:ln>
          <a:effectLst/>
        </p:spPr>
        <p:txBody>
          <a:bodyPr>
            <a:spAutoFit/>
          </a:bodyPr>
          <a:lstStyle/>
          <a:p>
            <a:pPr marL="457200" indent="-457200" algn="ctr">
              <a:spcBef>
                <a:spcPct val="50000"/>
              </a:spcBef>
              <a:buClr>
                <a:schemeClr val="tx1"/>
              </a:buClr>
            </a:pPr>
            <a:r>
              <a:rPr lang="zh-CN" altLang="en-US" sz="2400" b="1" dirty="0" smtClean="0">
                <a:solidFill>
                  <a:schemeClr val="bg1"/>
                </a:solidFill>
                <a:ea typeface="宋体" charset="-122"/>
                <a:cs typeface="Arial" charset="0"/>
              </a:rPr>
              <a:t>模式选择</a:t>
            </a:r>
            <a:r>
              <a:rPr lang="en-US" altLang="zh-CN" sz="2400" b="1" dirty="0" smtClean="0">
                <a:solidFill>
                  <a:schemeClr val="bg1"/>
                </a:solidFill>
                <a:ea typeface="宋体" charset="-122"/>
                <a:cs typeface="Arial" charset="0"/>
              </a:rPr>
              <a:t>    </a:t>
            </a:r>
            <a:endParaRPr lang="en-US" altLang="zh-CN" sz="2400" b="1" dirty="0">
              <a:solidFill>
                <a:schemeClr val="bg1"/>
              </a:solidFill>
              <a:ea typeface="宋体" charset="-122"/>
              <a:cs typeface="Arial" charset="0"/>
            </a:endParaRPr>
          </a:p>
        </p:txBody>
      </p:sp>
      <p:pic>
        <p:nvPicPr>
          <p:cNvPr id="134205" name="Picture 61" descr="1"/>
          <p:cNvPicPr>
            <a:picLocks noChangeAspect="1" noChangeArrowheads="1"/>
          </p:cNvPicPr>
          <p:nvPr/>
        </p:nvPicPr>
        <p:blipFill>
          <a:blip r:embed="rId2">
            <a:lum bright="-6000" contrast="24000"/>
          </a:blip>
          <a:srcRect l="42606" t="64474" r="19473"/>
          <a:stretch>
            <a:fillRect/>
          </a:stretch>
        </p:blipFill>
        <p:spPr bwMode="auto">
          <a:xfrm>
            <a:off x="1728769" y="4121137"/>
            <a:ext cx="792163" cy="949325"/>
          </a:xfrm>
          <a:prstGeom prst="rect">
            <a:avLst/>
          </a:prstGeom>
          <a:noFill/>
        </p:spPr>
      </p:pic>
      <p:pic>
        <p:nvPicPr>
          <p:cNvPr id="134206" name="Picture 62" descr="1"/>
          <p:cNvPicPr>
            <a:picLocks noChangeAspect="1" noChangeArrowheads="1"/>
          </p:cNvPicPr>
          <p:nvPr/>
        </p:nvPicPr>
        <p:blipFill>
          <a:blip r:embed="rId2">
            <a:lum bright="-6000" contrast="24000"/>
          </a:blip>
          <a:srcRect l="42606" t="64474" r="19473"/>
          <a:stretch>
            <a:fillRect/>
          </a:stretch>
        </p:blipFill>
        <p:spPr bwMode="auto">
          <a:xfrm>
            <a:off x="1744644" y="3275000"/>
            <a:ext cx="792163" cy="949325"/>
          </a:xfrm>
          <a:prstGeom prst="rect">
            <a:avLst/>
          </a:prstGeom>
          <a:noFill/>
        </p:spPr>
      </p:pic>
      <p:pic>
        <p:nvPicPr>
          <p:cNvPr id="134207" name="Picture 63" descr="1"/>
          <p:cNvPicPr>
            <a:picLocks noChangeAspect="1" noChangeArrowheads="1"/>
          </p:cNvPicPr>
          <p:nvPr/>
        </p:nvPicPr>
        <p:blipFill>
          <a:blip r:embed="rId2">
            <a:lum bright="-6000" contrast="24000"/>
          </a:blip>
          <a:srcRect l="42606" t="64474" r="19473"/>
          <a:stretch>
            <a:fillRect/>
          </a:stretch>
        </p:blipFill>
        <p:spPr bwMode="auto">
          <a:xfrm>
            <a:off x="1744644" y="2424100"/>
            <a:ext cx="792163" cy="949325"/>
          </a:xfrm>
          <a:prstGeom prst="rect">
            <a:avLst/>
          </a:prstGeom>
          <a:noFill/>
        </p:spPr>
      </p:pic>
      <p:pic>
        <p:nvPicPr>
          <p:cNvPr id="134208" name="Picture 64" descr="1"/>
          <p:cNvPicPr>
            <a:picLocks noChangeAspect="1" noChangeArrowheads="1"/>
          </p:cNvPicPr>
          <p:nvPr/>
        </p:nvPicPr>
        <p:blipFill>
          <a:blip r:embed="rId2">
            <a:lum bright="-6000" contrast="24000"/>
          </a:blip>
          <a:srcRect l="42606" t="64474" r="19473"/>
          <a:stretch>
            <a:fillRect/>
          </a:stretch>
        </p:blipFill>
        <p:spPr bwMode="auto">
          <a:xfrm>
            <a:off x="1733532" y="1566850"/>
            <a:ext cx="792162" cy="949325"/>
          </a:xfrm>
          <a:prstGeom prst="rect">
            <a:avLst/>
          </a:prstGeom>
          <a:noFill/>
        </p:spPr>
      </p:pic>
      <p:sp>
        <p:nvSpPr>
          <p:cNvPr id="134209" name="Text Box 65"/>
          <p:cNvSpPr txBox="1">
            <a:spLocks noChangeArrowheads="1"/>
          </p:cNvSpPr>
          <p:nvPr/>
        </p:nvSpPr>
        <p:spPr bwMode="white">
          <a:xfrm>
            <a:off x="2074844" y="4257662"/>
            <a:ext cx="381000" cy="457200"/>
          </a:xfrm>
          <a:prstGeom prst="rect">
            <a:avLst/>
          </a:prstGeom>
          <a:noFill/>
          <a:ln w="9525">
            <a:noFill/>
            <a:miter lim="800000"/>
            <a:headEnd/>
            <a:tailEnd/>
          </a:ln>
          <a:effectLst/>
        </p:spPr>
        <p:txBody>
          <a:bodyPr>
            <a:spAutoFit/>
          </a:bodyPr>
          <a:lstStyle/>
          <a:p>
            <a:pPr algn="ctr">
              <a:spcBef>
                <a:spcPct val="50000"/>
              </a:spcBef>
            </a:pPr>
            <a:r>
              <a:rPr lang="en-US" altLang="zh-CN" sz="2400" b="1">
                <a:ea typeface="宋体" charset="-122"/>
                <a:cs typeface="Arial" charset="0"/>
              </a:rPr>
              <a:t>4</a:t>
            </a:r>
          </a:p>
        </p:txBody>
      </p:sp>
      <p:sp>
        <p:nvSpPr>
          <p:cNvPr id="134210" name="Text Box 66"/>
          <p:cNvSpPr txBox="1">
            <a:spLocks noChangeArrowheads="1"/>
          </p:cNvSpPr>
          <p:nvPr/>
        </p:nvSpPr>
        <p:spPr bwMode="white">
          <a:xfrm>
            <a:off x="2054207" y="1663687"/>
            <a:ext cx="381000" cy="457200"/>
          </a:xfrm>
          <a:prstGeom prst="rect">
            <a:avLst/>
          </a:prstGeom>
          <a:noFill/>
          <a:ln w="9525">
            <a:noFill/>
            <a:miter lim="800000"/>
            <a:headEnd/>
            <a:tailEnd/>
          </a:ln>
          <a:effectLst/>
        </p:spPr>
        <p:txBody>
          <a:bodyPr>
            <a:spAutoFit/>
          </a:bodyPr>
          <a:lstStyle/>
          <a:p>
            <a:pPr algn="ctr">
              <a:spcBef>
                <a:spcPct val="50000"/>
              </a:spcBef>
            </a:pPr>
            <a:r>
              <a:rPr lang="en-US" altLang="zh-CN" sz="2400" b="1" dirty="0">
                <a:ea typeface="宋体" charset="-122"/>
                <a:cs typeface="Arial" charset="0"/>
              </a:rPr>
              <a:t>1</a:t>
            </a:r>
          </a:p>
        </p:txBody>
      </p:sp>
      <p:sp>
        <p:nvSpPr>
          <p:cNvPr id="134211" name="Text Box 67"/>
          <p:cNvSpPr txBox="1">
            <a:spLocks noChangeArrowheads="1"/>
          </p:cNvSpPr>
          <p:nvPr/>
        </p:nvSpPr>
        <p:spPr bwMode="white">
          <a:xfrm>
            <a:off x="2066907" y="2522525"/>
            <a:ext cx="381000" cy="457200"/>
          </a:xfrm>
          <a:prstGeom prst="rect">
            <a:avLst/>
          </a:prstGeom>
          <a:noFill/>
          <a:ln w="9525">
            <a:noFill/>
            <a:miter lim="800000"/>
            <a:headEnd/>
            <a:tailEnd/>
          </a:ln>
          <a:effectLst/>
        </p:spPr>
        <p:txBody>
          <a:bodyPr>
            <a:spAutoFit/>
          </a:bodyPr>
          <a:lstStyle/>
          <a:p>
            <a:pPr algn="ctr">
              <a:spcBef>
                <a:spcPct val="50000"/>
              </a:spcBef>
            </a:pPr>
            <a:r>
              <a:rPr lang="en-US" altLang="zh-CN" sz="2400" b="1" dirty="0">
                <a:ea typeface="宋体" charset="-122"/>
                <a:cs typeface="Arial" charset="0"/>
              </a:rPr>
              <a:t>2</a:t>
            </a:r>
          </a:p>
        </p:txBody>
      </p:sp>
      <p:sp>
        <p:nvSpPr>
          <p:cNvPr id="134212" name="Text Box 68"/>
          <p:cNvSpPr txBox="1">
            <a:spLocks noChangeArrowheads="1"/>
          </p:cNvSpPr>
          <p:nvPr/>
        </p:nvSpPr>
        <p:spPr bwMode="white">
          <a:xfrm>
            <a:off x="2066907" y="3409937"/>
            <a:ext cx="381000" cy="457200"/>
          </a:xfrm>
          <a:prstGeom prst="rect">
            <a:avLst/>
          </a:prstGeom>
          <a:noFill/>
          <a:ln w="9525">
            <a:noFill/>
            <a:miter lim="800000"/>
            <a:headEnd/>
            <a:tailEnd/>
          </a:ln>
          <a:effectLst/>
        </p:spPr>
        <p:txBody>
          <a:bodyPr>
            <a:spAutoFit/>
          </a:bodyPr>
          <a:lstStyle/>
          <a:p>
            <a:pPr algn="ctr">
              <a:spcBef>
                <a:spcPct val="50000"/>
              </a:spcBef>
            </a:pPr>
            <a:r>
              <a:rPr lang="en-US" altLang="zh-CN" sz="2400" b="1">
                <a:ea typeface="宋体" charset="-122"/>
                <a:cs typeface="Arial" charset="0"/>
              </a:rPr>
              <a:t>3</a:t>
            </a:r>
          </a:p>
        </p:txBody>
      </p:sp>
      <p:grpSp>
        <p:nvGrpSpPr>
          <p:cNvPr id="43" name="Group 52"/>
          <p:cNvGrpSpPr>
            <a:grpSpLocks/>
          </p:cNvGrpSpPr>
          <p:nvPr/>
        </p:nvGrpSpPr>
        <p:grpSpPr bwMode="auto">
          <a:xfrm>
            <a:off x="1928794" y="5000636"/>
            <a:ext cx="5311775" cy="688975"/>
            <a:chOff x="720" y="1392"/>
            <a:chExt cx="4058" cy="480"/>
          </a:xfrm>
        </p:grpSpPr>
        <p:sp>
          <p:nvSpPr>
            <p:cNvPr id="44" name="AutoShape 53"/>
            <p:cNvSpPr>
              <a:spLocks noChangeArrowheads="1"/>
            </p:cNvSpPr>
            <p:nvPr/>
          </p:nvSpPr>
          <p:spPr bwMode="gray">
            <a:xfrm>
              <a:off x="720" y="1392"/>
              <a:ext cx="4058" cy="480"/>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w="9525">
              <a:noFill/>
              <a:round/>
              <a:headEnd/>
              <a:tailEnd/>
            </a:ln>
            <a:effectLst/>
          </p:spPr>
          <p:txBody>
            <a:bodyPr wrap="none" anchor="ctr"/>
            <a:lstStyle/>
            <a:p>
              <a:endParaRPr lang="zh-CN" altLang="en-US"/>
            </a:p>
          </p:txBody>
        </p:sp>
        <p:grpSp>
          <p:nvGrpSpPr>
            <p:cNvPr id="45" name="Group 54"/>
            <p:cNvGrpSpPr>
              <a:grpSpLocks/>
            </p:cNvGrpSpPr>
            <p:nvPr/>
          </p:nvGrpSpPr>
          <p:grpSpPr bwMode="auto">
            <a:xfrm>
              <a:off x="730" y="1407"/>
              <a:ext cx="4043" cy="444"/>
              <a:chOff x="744" y="1407"/>
              <a:chExt cx="3988" cy="444"/>
            </a:xfrm>
          </p:grpSpPr>
          <p:sp>
            <p:nvSpPr>
              <p:cNvPr id="46" name="AutoShape 55"/>
              <p:cNvSpPr>
                <a:spLocks noChangeArrowheads="1"/>
              </p:cNvSpPr>
              <p:nvPr/>
            </p:nvSpPr>
            <p:spPr bwMode="gray">
              <a:xfrm>
                <a:off x="744" y="1736"/>
                <a:ext cx="3988" cy="115"/>
              </a:xfrm>
              <a:prstGeom prst="roundRect">
                <a:avLst>
                  <a:gd name="adj" fmla="val 50000"/>
                </a:avLst>
              </a:prstGeom>
              <a:gradFill rotWithShape="1">
                <a:gsLst>
                  <a:gs pos="0">
                    <a:schemeClr val="accent1">
                      <a:alpha val="0"/>
                    </a:schemeClr>
                  </a:gs>
                  <a:gs pos="100000">
                    <a:schemeClr val="accent1">
                      <a:gamma/>
                      <a:tint val="0"/>
                      <a:invGamma/>
                    </a:schemeClr>
                  </a:gs>
                </a:gsLst>
                <a:lin ang="5400000" scaled="1"/>
              </a:gradFill>
              <a:ln w="9525">
                <a:noFill/>
                <a:round/>
                <a:headEnd/>
                <a:tailEnd/>
              </a:ln>
              <a:effectLst/>
            </p:spPr>
            <p:txBody>
              <a:bodyPr wrap="none" anchor="ctr"/>
              <a:lstStyle/>
              <a:p>
                <a:endParaRPr lang="zh-CN" altLang="en-US"/>
              </a:p>
            </p:txBody>
          </p:sp>
          <p:sp>
            <p:nvSpPr>
              <p:cNvPr id="47" name="AutoShape 56"/>
              <p:cNvSpPr>
                <a:spLocks noChangeArrowheads="1"/>
              </p:cNvSpPr>
              <p:nvPr/>
            </p:nvSpPr>
            <p:spPr bwMode="gray">
              <a:xfrm>
                <a:off x="744" y="1407"/>
                <a:ext cx="3988" cy="115"/>
              </a:xfrm>
              <a:prstGeom prst="roundRect">
                <a:avLst>
                  <a:gd name="adj" fmla="val 50000"/>
                </a:avLst>
              </a:prstGeom>
              <a:gradFill rotWithShape="1">
                <a:gsLst>
                  <a:gs pos="0">
                    <a:schemeClr val="accent1">
                      <a:gamma/>
                      <a:tint val="0"/>
                      <a:invGamma/>
                    </a:schemeClr>
                  </a:gs>
                  <a:gs pos="100000">
                    <a:schemeClr val="accent1">
                      <a:alpha val="0"/>
                    </a:schemeClr>
                  </a:gs>
                </a:gsLst>
                <a:lin ang="5400000" scaled="1"/>
              </a:gradFill>
              <a:ln w="9525">
                <a:noFill/>
                <a:round/>
                <a:headEnd/>
                <a:tailEnd/>
              </a:ln>
              <a:effectLst/>
            </p:spPr>
            <p:txBody>
              <a:bodyPr wrap="none" anchor="ctr"/>
              <a:lstStyle/>
              <a:p>
                <a:endParaRPr lang="zh-CN" altLang="en-US"/>
              </a:p>
            </p:txBody>
          </p:sp>
        </p:grpSp>
      </p:grpSp>
      <p:sp>
        <p:nvSpPr>
          <p:cNvPr id="48" name="Text Box 57"/>
          <p:cNvSpPr txBox="1">
            <a:spLocks noChangeArrowheads="1"/>
          </p:cNvSpPr>
          <p:nvPr/>
        </p:nvSpPr>
        <p:spPr bwMode="white">
          <a:xfrm>
            <a:off x="2395519" y="5114936"/>
            <a:ext cx="4495800" cy="457200"/>
          </a:xfrm>
          <a:prstGeom prst="rect">
            <a:avLst/>
          </a:prstGeom>
          <a:noFill/>
          <a:ln w="9525">
            <a:noFill/>
            <a:miter lim="800000"/>
            <a:headEnd/>
            <a:tailEnd/>
          </a:ln>
          <a:effectLst/>
        </p:spPr>
        <p:txBody>
          <a:bodyPr>
            <a:spAutoFit/>
          </a:bodyPr>
          <a:lstStyle/>
          <a:p>
            <a:pPr marL="457200" indent="-457200" algn="ctr">
              <a:spcBef>
                <a:spcPct val="50000"/>
              </a:spcBef>
              <a:buClr>
                <a:schemeClr val="tx1"/>
              </a:buClr>
            </a:pPr>
            <a:r>
              <a:rPr lang="zh-CN" altLang="en-US" sz="2400" b="1" dirty="0" smtClean="0">
                <a:solidFill>
                  <a:schemeClr val="bg1"/>
                </a:solidFill>
                <a:ea typeface="宋体" charset="-122"/>
                <a:cs typeface="Arial" charset="0"/>
              </a:rPr>
              <a:t>整体评价</a:t>
            </a:r>
            <a:r>
              <a:rPr lang="en-US" altLang="zh-CN" sz="2400" b="1" dirty="0" smtClean="0">
                <a:solidFill>
                  <a:schemeClr val="bg1"/>
                </a:solidFill>
                <a:ea typeface="宋体" charset="-122"/>
                <a:cs typeface="Arial" charset="0"/>
              </a:rPr>
              <a:t>    </a:t>
            </a:r>
            <a:endParaRPr lang="en-US" altLang="zh-CN" sz="2400" b="1" dirty="0">
              <a:solidFill>
                <a:schemeClr val="bg1"/>
              </a:solidFill>
              <a:ea typeface="宋体" charset="-122"/>
              <a:cs typeface="Arial" charset="0"/>
            </a:endParaRPr>
          </a:p>
        </p:txBody>
      </p:sp>
      <p:sp>
        <p:nvSpPr>
          <p:cNvPr id="49" name="Text Box 66"/>
          <p:cNvSpPr txBox="1">
            <a:spLocks noChangeArrowheads="1"/>
          </p:cNvSpPr>
          <p:nvPr/>
        </p:nvSpPr>
        <p:spPr bwMode="white">
          <a:xfrm>
            <a:off x="2054207" y="5092711"/>
            <a:ext cx="381000" cy="457200"/>
          </a:xfrm>
          <a:prstGeom prst="rect">
            <a:avLst/>
          </a:prstGeom>
          <a:noFill/>
          <a:ln w="9525">
            <a:noFill/>
            <a:miter lim="800000"/>
            <a:headEnd/>
            <a:tailEnd/>
          </a:ln>
          <a:effectLst/>
        </p:spPr>
        <p:txBody>
          <a:bodyPr>
            <a:spAutoFit/>
          </a:bodyPr>
          <a:lstStyle/>
          <a:p>
            <a:pPr algn="ctr">
              <a:spcBef>
                <a:spcPct val="50000"/>
              </a:spcBef>
            </a:pPr>
            <a:r>
              <a:rPr lang="en-US" altLang="zh-CN" sz="2400" b="1" dirty="0">
                <a:ea typeface="宋体" charset="-122"/>
                <a:cs typeface="Arial" charset="0"/>
              </a:rPr>
              <a:t>5</a:t>
            </a:r>
          </a:p>
        </p:txBody>
      </p:sp>
      <p:pic>
        <p:nvPicPr>
          <p:cNvPr id="51" name="Picture 64" descr="1"/>
          <p:cNvPicPr>
            <a:picLocks noChangeAspect="1" noChangeArrowheads="1"/>
          </p:cNvPicPr>
          <p:nvPr/>
        </p:nvPicPr>
        <p:blipFill>
          <a:blip r:embed="rId2">
            <a:lum bright="-6000" contrast="24000"/>
          </a:blip>
          <a:srcRect l="42606" t="64474" r="19473"/>
          <a:stretch>
            <a:fillRect/>
          </a:stretch>
        </p:blipFill>
        <p:spPr bwMode="auto">
          <a:xfrm>
            <a:off x="1714480" y="5000636"/>
            <a:ext cx="792162" cy="949325"/>
          </a:xfrm>
          <a:prstGeom prst="rect">
            <a:avLst/>
          </a:prstGeom>
          <a:noFill/>
        </p:spPr>
      </p:pic>
      <p:grpSp>
        <p:nvGrpSpPr>
          <p:cNvPr id="52" name="Group 37"/>
          <p:cNvGrpSpPr>
            <a:grpSpLocks/>
          </p:cNvGrpSpPr>
          <p:nvPr/>
        </p:nvGrpSpPr>
        <p:grpSpPr bwMode="auto">
          <a:xfrm>
            <a:off x="1951022" y="5821380"/>
            <a:ext cx="5311775" cy="688975"/>
            <a:chOff x="720" y="1392"/>
            <a:chExt cx="4058" cy="480"/>
          </a:xfrm>
        </p:grpSpPr>
        <p:sp>
          <p:nvSpPr>
            <p:cNvPr id="53" name="AutoShape 38"/>
            <p:cNvSpPr>
              <a:spLocks noChangeArrowheads="1"/>
            </p:cNvSpPr>
            <p:nvPr/>
          </p:nvSpPr>
          <p:spPr bwMode="gray">
            <a:xfrm>
              <a:off x="720" y="1392"/>
              <a:ext cx="4058" cy="480"/>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w="9525">
              <a:noFill/>
              <a:round/>
              <a:headEnd/>
              <a:tailEnd/>
            </a:ln>
            <a:effectLst/>
          </p:spPr>
          <p:txBody>
            <a:bodyPr wrap="none" anchor="ctr"/>
            <a:lstStyle/>
            <a:p>
              <a:endParaRPr lang="zh-CN" altLang="en-US"/>
            </a:p>
          </p:txBody>
        </p:sp>
        <p:grpSp>
          <p:nvGrpSpPr>
            <p:cNvPr id="54" name="Group 39"/>
            <p:cNvGrpSpPr>
              <a:grpSpLocks/>
            </p:cNvGrpSpPr>
            <p:nvPr/>
          </p:nvGrpSpPr>
          <p:grpSpPr bwMode="auto">
            <a:xfrm>
              <a:off x="730" y="1407"/>
              <a:ext cx="4043" cy="444"/>
              <a:chOff x="744" y="1407"/>
              <a:chExt cx="3988" cy="444"/>
            </a:xfrm>
          </p:grpSpPr>
          <p:sp>
            <p:nvSpPr>
              <p:cNvPr id="55" name="AutoShape 40"/>
              <p:cNvSpPr>
                <a:spLocks noChangeArrowheads="1"/>
              </p:cNvSpPr>
              <p:nvPr/>
            </p:nvSpPr>
            <p:spPr bwMode="gray">
              <a:xfrm>
                <a:off x="744" y="1736"/>
                <a:ext cx="3988" cy="115"/>
              </a:xfrm>
              <a:prstGeom prst="roundRect">
                <a:avLst>
                  <a:gd name="adj" fmla="val 50000"/>
                </a:avLst>
              </a:prstGeom>
              <a:gradFill rotWithShape="1">
                <a:gsLst>
                  <a:gs pos="0">
                    <a:schemeClr val="accent2">
                      <a:alpha val="0"/>
                    </a:schemeClr>
                  </a:gs>
                  <a:gs pos="100000">
                    <a:schemeClr val="accent2">
                      <a:gamma/>
                      <a:tint val="0"/>
                      <a:invGamma/>
                    </a:schemeClr>
                  </a:gs>
                </a:gsLst>
                <a:lin ang="5400000" scaled="1"/>
              </a:gradFill>
              <a:ln w="9525">
                <a:noFill/>
                <a:round/>
                <a:headEnd/>
                <a:tailEnd/>
              </a:ln>
              <a:effectLst/>
            </p:spPr>
            <p:txBody>
              <a:bodyPr wrap="none" anchor="ctr"/>
              <a:lstStyle/>
              <a:p>
                <a:endParaRPr lang="zh-CN" altLang="en-US"/>
              </a:p>
            </p:txBody>
          </p:sp>
          <p:sp>
            <p:nvSpPr>
              <p:cNvPr id="56" name="AutoShape 41"/>
              <p:cNvSpPr>
                <a:spLocks noChangeArrowheads="1"/>
              </p:cNvSpPr>
              <p:nvPr/>
            </p:nvSpPr>
            <p:spPr bwMode="gray">
              <a:xfrm>
                <a:off x="744" y="1407"/>
                <a:ext cx="3988" cy="115"/>
              </a:xfrm>
              <a:prstGeom prst="roundRect">
                <a:avLst>
                  <a:gd name="adj" fmla="val 50000"/>
                </a:avLst>
              </a:prstGeom>
              <a:gradFill rotWithShape="1">
                <a:gsLst>
                  <a:gs pos="0">
                    <a:schemeClr val="accent2">
                      <a:gamma/>
                      <a:tint val="0"/>
                      <a:invGamma/>
                    </a:schemeClr>
                  </a:gs>
                  <a:gs pos="100000">
                    <a:schemeClr val="accent2">
                      <a:alpha val="0"/>
                    </a:schemeClr>
                  </a:gs>
                </a:gsLst>
                <a:lin ang="5400000" scaled="1"/>
              </a:gradFill>
              <a:ln w="9525">
                <a:noFill/>
                <a:round/>
                <a:headEnd/>
                <a:tailEnd/>
              </a:ln>
              <a:effectLst/>
            </p:spPr>
            <p:txBody>
              <a:bodyPr wrap="none" anchor="ctr"/>
              <a:lstStyle/>
              <a:p>
                <a:endParaRPr lang="zh-CN" altLang="en-US"/>
              </a:p>
            </p:txBody>
          </p:sp>
        </p:grpSp>
      </p:grpSp>
      <p:sp>
        <p:nvSpPr>
          <p:cNvPr id="57" name="Text Box 58"/>
          <p:cNvSpPr txBox="1">
            <a:spLocks noChangeArrowheads="1"/>
          </p:cNvSpPr>
          <p:nvPr/>
        </p:nvSpPr>
        <p:spPr bwMode="white">
          <a:xfrm>
            <a:off x="2428860" y="5929330"/>
            <a:ext cx="4495800" cy="457200"/>
          </a:xfrm>
          <a:prstGeom prst="rect">
            <a:avLst/>
          </a:prstGeom>
          <a:noFill/>
          <a:ln w="9525">
            <a:noFill/>
            <a:miter lim="800000"/>
            <a:headEnd/>
            <a:tailEnd/>
          </a:ln>
          <a:effectLst/>
        </p:spPr>
        <p:txBody>
          <a:bodyPr>
            <a:spAutoFit/>
          </a:bodyPr>
          <a:lstStyle/>
          <a:p>
            <a:pPr marL="457200" indent="-457200" algn="ctr">
              <a:spcBef>
                <a:spcPct val="50000"/>
              </a:spcBef>
              <a:buClr>
                <a:schemeClr val="tx1"/>
              </a:buClr>
            </a:pPr>
            <a:r>
              <a:rPr lang="zh-CN" altLang="en-US" sz="2400" b="1" dirty="0" smtClean="0">
                <a:solidFill>
                  <a:schemeClr val="bg1"/>
                </a:solidFill>
                <a:ea typeface="宋体" charset="-122"/>
                <a:cs typeface="Arial" charset="0"/>
              </a:rPr>
              <a:t>发展建议</a:t>
            </a:r>
            <a:r>
              <a:rPr lang="en-US" altLang="zh-CN" sz="2400" b="1" dirty="0" smtClean="0">
                <a:solidFill>
                  <a:schemeClr val="bg1"/>
                </a:solidFill>
                <a:ea typeface="宋体" charset="-122"/>
                <a:cs typeface="Arial" charset="0"/>
              </a:rPr>
              <a:t>    </a:t>
            </a:r>
            <a:endParaRPr lang="en-US" altLang="zh-CN" sz="2400" b="1" dirty="0">
              <a:solidFill>
                <a:schemeClr val="bg1"/>
              </a:solidFill>
              <a:ea typeface="宋体" charset="-122"/>
              <a:cs typeface="Arial" charset="0"/>
            </a:endParaRPr>
          </a:p>
        </p:txBody>
      </p:sp>
      <p:sp>
        <p:nvSpPr>
          <p:cNvPr id="58" name="Text Box 67"/>
          <p:cNvSpPr txBox="1">
            <a:spLocks noChangeArrowheads="1"/>
          </p:cNvSpPr>
          <p:nvPr/>
        </p:nvSpPr>
        <p:spPr bwMode="white">
          <a:xfrm>
            <a:off x="2089135" y="5908693"/>
            <a:ext cx="381000" cy="457200"/>
          </a:xfrm>
          <a:prstGeom prst="rect">
            <a:avLst/>
          </a:prstGeom>
          <a:noFill/>
          <a:ln w="9525">
            <a:noFill/>
            <a:miter lim="800000"/>
            <a:headEnd/>
            <a:tailEnd/>
          </a:ln>
          <a:effectLst/>
        </p:spPr>
        <p:txBody>
          <a:bodyPr>
            <a:spAutoFit/>
          </a:bodyPr>
          <a:lstStyle/>
          <a:p>
            <a:pPr algn="ctr">
              <a:spcBef>
                <a:spcPct val="50000"/>
              </a:spcBef>
            </a:pPr>
            <a:r>
              <a:rPr lang="en-US" altLang="zh-CN" sz="2400" b="1" dirty="0">
                <a:ea typeface="宋体" charset="-122"/>
                <a:cs typeface="Arial" charset="0"/>
              </a:rPr>
              <a:t>6</a:t>
            </a:r>
          </a:p>
        </p:txBody>
      </p:sp>
      <p:pic>
        <p:nvPicPr>
          <p:cNvPr id="59" name="Picture 64" descr="1"/>
          <p:cNvPicPr>
            <a:picLocks noChangeAspect="1" noChangeArrowheads="1"/>
          </p:cNvPicPr>
          <p:nvPr/>
        </p:nvPicPr>
        <p:blipFill>
          <a:blip r:embed="rId2">
            <a:lum bright="-6000" contrast="24000"/>
          </a:blip>
          <a:srcRect l="42606" t="64474" r="19473"/>
          <a:stretch>
            <a:fillRect/>
          </a:stretch>
        </p:blipFill>
        <p:spPr bwMode="auto">
          <a:xfrm>
            <a:off x="1714480" y="5908675"/>
            <a:ext cx="792162" cy="949325"/>
          </a:xfrm>
          <a:prstGeom prst="rect">
            <a:avLst/>
          </a:prstGeom>
          <a:noFill/>
        </p:spPr>
      </p:pic>
    </p:spTree>
  </p:cSld>
  <p:clrMapOvr>
    <a:masterClrMapping/>
  </p:clrMapOvr>
  <p:transition>
    <p:dissolv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t>传递模式实例分析</a:t>
            </a:r>
            <a:endParaRPr lang="zh-CN" altLang="en-US" sz="4000" dirty="0"/>
          </a:p>
        </p:txBody>
      </p:sp>
      <p:sp>
        <p:nvSpPr>
          <p:cNvPr id="4" name="TextBox 3"/>
          <p:cNvSpPr txBox="1"/>
          <p:nvPr/>
        </p:nvSpPr>
        <p:spPr>
          <a:xfrm>
            <a:off x="500034" y="1285860"/>
            <a:ext cx="8001056" cy="3071610"/>
          </a:xfrm>
          <a:prstGeom prst="rect">
            <a:avLst/>
          </a:prstGeom>
          <a:noFill/>
        </p:spPr>
        <p:txBody>
          <a:bodyPr wrap="square" rtlCol="0">
            <a:spAutoFit/>
          </a:bodyPr>
          <a:lstStyle/>
          <a:p>
            <a:pPr algn="just">
              <a:lnSpc>
                <a:spcPct val="110000"/>
              </a:lnSpc>
              <a:buClr>
                <a:srgbClr val="0070C0"/>
              </a:buClr>
              <a:buFont typeface="Wingdings" pitchFamily="2" charset="2"/>
              <a:buChar char="Ø"/>
            </a:pPr>
            <a:r>
              <a:rPr lang="zh-CN" altLang="en-US" sz="2200" dirty="0" smtClean="0">
                <a:latin typeface="宋体" pitchFamily="2" charset="-122"/>
                <a:ea typeface="宋体" pitchFamily="2" charset="-122"/>
              </a:rPr>
              <a:t>该查询中心中，有许多子数据库信息系统，每一个数据库信息系统的生产建立都需要耗费政府的精力财力</a:t>
            </a:r>
            <a:endParaRPr lang="en-US" altLang="zh-CN" sz="2200" dirty="0" smtClean="0">
              <a:latin typeface="宋体" pitchFamily="2" charset="-122"/>
              <a:ea typeface="宋体" pitchFamily="2" charset="-122"/>
            </a:endParaRPr>
          </a:p>
          <a:p>
            <a:pPr algn="just">
              <a:lnSpc>
                <a:spcPct val="110000"/>
              </a:lnSpc>
              <a:buClr>
                <a:srgbClr val="0070C0"/>
              </a:buClr>
              <a:buFont typeface="Wingdings" pitchFamily="2" charset="2"/>
              <a:buChar char="Ø"/>
            </a:pPr>
            <a:r>
              <a:rPr lang="zh-CN" altLang="en-US" sz="2200" dirty="0" smtClean="0">
                <a:latin typeface="宋体" pitchFamily="2" charset="-122"/>
                <a:ea typeface="宋体" pitchFamily="2" charset="-122"/>
              </a:rPr>
              <a:t>比如要做成诚信档案类的房地产估价机构信用档案数据库，政府部门需要先到国土资源部搜集所有已登记的房地产评估公司信息以及他们的资质证书，此外还要对每个公司里估价师信息进行单独搜集，最后整理成该数据库</a:t>
            </a:r>
            <a:endParaRPr lang="en-US" altLang="zh-CN" sz="2200" dirty="0" smtClean="0">
              <a:latin typeface="宋体" pitchFamily="2" charset="-122"/>
              <a:ea typeface="宋体" pitchFamily="2" charset="-122"/>
            </a:endParaRPr>
          </a:p>
          <a:p>
            <a:pPr algn="just">
              <a:lnSpc>
                <a:spcPct val="110000"/>
              </a:lnSpc>
              <a:buClr>
                <a:srgbClr val="0070C0"/>
              </a:buClr>
              <a:buFont typeface="Wingdings" pitchFamily="2" charset="2"/>
              <a:buChar char="Ø"/>
            </a:pPr>
            <a:r>
              <a:rPr lang="zh-CN" altLang="en-US" sz="2200" dirty="0" smtClean="0">
                <a:latin typeface="宋体" pitchFamily="2" charset="-122"/>
                <a:ea typeface="宋体" pitchFamily="2" charset="-122"/>
              </a:rPr>
              <a:t>因此传递模式重视这些数据库产品的生产，这些数据库产品在政府部门提供的房地产信息服务中占有重要地位。</a:t>
            </a:r>
            <a:endParaRPr lang="zh-CN" altLang="en-US" sz="2200" dirty="0">
              <a:latin typeface="宋体" pitchFamily="2" charset="-122"/>
              <a:ea typeface="宋体" pitchFamily="2" charset="-122"/>
            </a:endParaRPr>
          </a:p>
        </p:txBody>
      </p:sp>
      <p:pic>
        <p:nvPicPr>
          <p:cNvPr id="5" name="图片 4" descr="1.png"/>
          <p:cNvPicPr/>
          <p:nvPr/>
        </p:nvPicPr>
        <p:blipFill>
          <a:blip r:embed="rId2"/>
          <a:stretch>
            <a:fillRect/>
          </a:stretch>
        </p:blipFill>
        <p:spPr>
          <a:xfrm>
            <a:off x="785786" y="4286256"/>
            <a:ext cx="7429552" cy="2357454"/>
          </a:xfrm>
          <a:prstGeom prst="rect">
            <a:avLst/>
          </a:prstGeom>
        </p:spPr>
      </p:pic>
    </p:spTree>
  </p:cSld>
  <p:clrMapOvr>
    <a:masterClrMapping/>
  </p:clrMapOvr>
  <p:transition>
    <p:wheel spokes="2"/>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t>基本模式</a:t>
            </a:r>
            <a:r>
              <a:rPr lang="en-US" altLang="zh-CN" sz="4000" dirty="0" smtClean="0"/>
              <a:t>——</a:t>
            </a:r>
            <a:r>
              <a:rPr lang="zh-CN" altLang="en-US" sz="4000" dirty="0" smtClean="0"/>
              <a:t>使用模式</a:t>
            </a:r>
            <a:endParaRPr lang="zh-CN" altLang="en-US" sz="4000" dirty="0"/>
          </a:p>
        </p:txBody>
      </p:sp>
      <p:sp>
        <p:nvSpPr>
          <p:cNvPr id="3" name="内容占位符 2"/>
          <p:cNvSpPr>
            <a:spLocks noGrp="1"/>
          </p:cNvSpPr>
          <p:nvPr>
            <p:ph idx="1"/>
          </p:nvPr>
        </p:nvSpPr>
        <p:spPr/>
        <p:txBody>
          <a:bodyPr/>
          <a:lstStyle/>
          <a:p>
            <a:pPr>
              <a:lnSpc>
                <a:spcPct val="125000"/>
              </a:lnSpc>
              <a:spcBef>
                <a:spcPts val="0"/>
              </a:spcBef>
            </a:pPr>
            <a:r>
              <a:rPr lang="zh-CN" altLang="en-US" sz="2400" b="0" dirty="0" smtClean="0">
                <a:latin typeface="宋体" pitchFamily="2" charset="-122"/>
                <a:ea typeface="宋体" pitchFamily="2" charset="-122"/>
              </a:rPr>
              <a:t>使用模式描述的是源于信息用户的信息需要并以用户信息使用为中心的信息服务过程</a:t>
            </a:r>
            <a:endParaRPr lang="en-US" altLang="zh-CN" sz="2400" b="0" dirty="0" smtClean="0">
              <a:latin typeface="宋体" pitchFamily="2" charset="-122"/>
              <a:ea typeface="宋体" pitchFamily="2" charset="-122"/>
            </a:endParaRPr>
          </a:p>
          <a:p>
            <a:pPr>
              <a:lnSpc>
                <a:spcPct val="125000"/>
              </a:lnSpc>
              <a:spcBef>
                <a:spcPts val="0"/>
              </a:spcBef>
            </a:pPr>
            <a:r>
              <a:rPr lang="zh-CN" altLang="en-US" sz="2400" b="0" dirty="0" smtClean="0">
                <a:latin typeface="宋体" pitchFamily="2" charset="-122"/>
                <a:ea typeface="宋体" pitchFamily="2" charset="-122"/>
              </a:rPr>
              <a:t>在我国政府部门提供的房地产服务网站中，针对用户申请保障性住房、进行存量住房交易和房屋登记等需要多方大量信息并且过程繁琐的房地产业业务，网站设立了专项特别服务，把这些需要大量信息并且过程繁琐的业务划分为多个步骤，提供每一个步骤的指南与引导，从而帮助用户实现这些业务</a:t>
            </a:r>
            <a:endParaRPr lang="en-US" altLang="zh-CN" sz="2400" b="0" dirty="0" smtClean="0">
              <a:latin typeface="宋体" pitchFamily="2" charset="-122"/>
              <a:ea typeface="宋体" pitchFamily="2" charset="-122"/>
            </a:endParaRPr>
          </a:p>
          <a:p>
            <a:pPr>
              <a:lnSpc>
                <a:spcPct val="125000"/>
              </a:lnSpc>
              <a:spcBef>
                <a:spcPts val="0"/>
              </a:spcBef>
            </a:pPr>
            <a:r>
              <a:rPr lang="zh-CN" altLang="en-US" sz="2400" b="0" dirty="0" smtClean="0">
                <a:latin typeface="宋体" pitchFamily="2" charset="-122"/>
                <a:ea typeface="宋体" pitchFamily="2" charset="-122"/>
              </a:rPr>
              <a:t>在这些业务办理的过程中，信息用户对多方大量信息的需要和如何把这些信息使用到繁琐过程中的每一步上是最重要的，也就是说信息的需要和使用是该信息服务活动的出发点与归宿。 </a:t>
            </a:r>
            <a:endParaRPr lang="zh-CN" altLang="en-US" sz="2400" b="0" dirty="0">
              <a:latin typeface="宋体" pitchFamily="2" charset="-122"/>
              <a:ea typeface="宋体" pitchFamily="2" charset="-122"/>
            </a:endParaRPr>
          </a:p>
        </p:txBody>
      </p:sp>
    </p:spTree>
  </p:cSld>
  <p:clrMapOvr>
    <a:masterClrMapping/>
  </p:clrMapOvr>
  <p:transition>
    <p:zoom dir="in"/>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t>使用模式实例分析</a:t>
            </a:r>
            <a:endParaRPr lang="zh-CN" altLang="en-US" sz="4000" dirty="0"/>
          </a:p>
        </p:txBody>
      </p:sp>
      <p:sp>
        <p:nvSpPr>
          <p:cNvPr id="3" name="内容占位符 2"/>
          <p:cNvSpPr>
            <a:spLocks noGrp="1"/>
          </p:cNvSpPr>
          <p:nvPr>
            <p:ph idx="1"/>
          </p:nvPr>
        </p:nvSpPr>
        <p:spPr>
          <a:xfrm>
            <a:off x="357158" y="1285860"/>
            <a:ext cx="8382000" cy="5181600"/>
          </a:xfrm>
        </p:spPr>
        <p:txBody>
          <a:bodyPr/>
          <a:lstStyle/>
          <a:p>
            <a:pPr algn="just">
              <a:lnSpc>
                <a:spcPct val="125000"/>
              </a:lnSpc>
              <a:spcBef>
                <a:spcPts val="0"/>
              </a:spcBef>
            </a:pPr>
            <a:r>
              <a:rPr lang="zh-CN" altLang="en-US" sz="2400" b="0" dirty="0" smtClean="0">
                <a:latin typeface="宋体" pitchFamily="2" charset="-122"/>
                <a:ea typeface="宋体" pitchFamily="2" charset="-122"/>
              </a:rPr>
              <a:t>比如北京市住房和城乡建设委员会门户网站中提供的专项服务</a:t>
            </a:r>
            <a:r>
              <a:rPr lang="en-US" altLang="zh-CN" sz="2400" b="0" dirty="0" smtClean="0">
                <a:latin typeface="宋体" pitchFamily="2" charset="-122"/>
                <a:ea typeface="宋体" pitchFamily="2" charset="-122"/>
              </a:rPr>
              <a:t>——</a:t>
            </a:r>
            <a:r>
              <a:rPr lang="zh-CN" altLang="en-US" sz="2400" b="0" dirty="0" smtClean="0">
                <a:latin typeface="宋体" pitchFamily="2" charset="-122"/>
                <a:ea typeface="宋体" pitchFamily="2" charset="-122"/>
              </a:rPr>
              <a:t>存量住房交易服务，把存量住房交易服务分为了自行成交和通过经纪成交两种</a:t>
            </a:r>
            <a:endParaRPr lang="en-US" altLang="zh-CN" sz="2400" b="0" dirty="0" smtClean="0">
              <a:latin typeface="宋体" pitchFamily="2" charset="-122"/>
              <a:ea typeface="宋体" pitchFamily="2" charset="-122"/>
            </a:endParaRPr>
          </a:p>
          <a:p>
            <a:pPr algn="just">
              <a:lnSpc>
                <a:spcPct val="125000"/>
              </a:lnSpc>
              <a:spcBef>
                <a:spcPts val="0"/>
              </a:spcBef>
            </a:pPr>
            <a:r>
              <a:rPr lang="zh-CN" altLang="en-US" sz="2400" b="0" dirty="0" smtClean="0">
                <a:latin typeface="宋体" pitchFamily="2" charset="-122"/>
                <a:ea typeface="宋体" pitchFamily="2" charset="-122"/>
              </a:rPr>
              <a:t>把买房服务分为了资格核验、查找房源、合同签订、资金监督、转移登记与资金划转五个步骤</a:t>
            </a:r>
            <a:endParaRPr lang="en-US" altLang="zh-CN" sz="2400" b="0" dirty="0" smtClean="0">
              <a:latin typeface="宋体" pitchFamily="2" charset="-122"/>
              <a:ea typeface="宋体" pitchFamily="2" charset="-122"/>
            </a:endParaRPr>
          </a:p>
          <a:p>
            <a:pPr algn="just">
              <a:lnSpc>
                <a:spcPct val="125000"/>
              </a:lnSpc>
              <a:spcBef>
                <a:spcPts val="0"/>
              </a:spcBef>
            </a:pPr>
            <a:r>
              <a:rPr lang="zh-CN" altLang="en-US" sz="2400" b="0" dirty="0" smtClean="0">
                <a:latin typeface="宋体" pitchFamily="2" charset="-122"/>
                <a:ea typeface="宋体" pitchFamily="2" charset="-122"/>
              </a:rPr>
              <a:t>把卖房服务分为了房源核验公示、合同签订、资金监督、转移登记与资金划转四个步骤</a:t>
            </a:r>
            <a:endParaRPr lang="en-US" altLang="zh-CN" sz="2400" b="0" dirty="0" smtClean="0">
              <a:latin typeface="宋体" pitchFamily="2" charset="-122"/>
              <a:ea typeface="宋体" pitchFamily="2" charset="-122"/>
            </a:endParaRPr>
          </a:p>
          <a:p>
            <a:pPr algn="just">
              <a:lnSpc>
                <a:spcPct val="125000"/>
              </a:lnSpc>
              <a:spcBef>
                <a:spcPts val="0"/>
              </a:spcBef>
            </a:pPr>
            <a:r>
              <a:rPr lang="zh-CN" altLang="en-US" sz="2400" b="0" dirty="0" smtClean="0">
                <a:latin typeface="宋体" pitchFamily="2" charset="-122"/>
                <a:ea typeface="宋体" pitchFamily="2" charset="-122"/>
              </a:rPr>
              <a:t>并且把每一步需要的信息或者进行了整理展示或者指明了寻找方式放在页面上</a:t>
            </a:r>
            <a:endParaRPr lang="en-US" altLang="zh-CN" sz="2400" b="0" dirty="0" smtClean="0">
              <a:latin typeface="宋体" pitchFamily="2" charset="-122"/>
              <a:ea typeface="宋体" pitchFamily="2" charset="-122"/>
            </a:endParaRPr>
          </a:p>
          <a:p>
            <a:pPr algn="just">
              <a:lnSpc>
                <a:spcPct val="125000"/>
              </a:lnSpc>
              <a:spcBef>
                <a:spcPts val="0"/>
              </a:spcBef>
            </a:pPr>
            <a:r>
              <a:rPr lang="zh-CN" altLang="en-US" sz="2400" b="0" dirty="0" smtClean="0">
                <a:latin typeface="宋体" pitchFamily="2" charset="-122"/>
                <a:ea typeface="宋体" pitchFamily="2" charset="-122"/>
              </a:rPr>
              <a:t>这种源于信息需要终于信息需要，并且重视信息用户需求的发掘和满足的房地产服务方式就属于使用模式</a:t>
            </a:r>
            <a:endParaRPr lang="zh-CN" altLang="en-US" sz="2400" b="0" dirty="0">
              <a:latin typeface="宋体" pitchFamily="2" charset="-122"/>
              <a:ea typeface="宋体" pitchFamily="2" charset="-122"/>
            </a:endParaRPr>
          </a:p>
        </p:txBody>
      </p:sp>
    </p:spTree>
  </p:cSld>
  <p:clrMapOvr>
    <a:masterClrMapping/>
  </p:clrMapOvr>
  <p:transition>
    <p:wheel spokes="8"/>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t>使用模式实例分析</a:t>
            </a:r>
            <a:endParaRPr lang="zh-CN" altLang="en-US" sz="4000" dirty="0"/>
          </a:p>
        </p:txBody>
      </p:sp>
      <p:pic>
        <p:nvPicPr>
          <p:cNvPr id="4" name="内容占位符 3" descr="北京市住房和城乡建设委员会门户网站 _ 场景式服务 _ 存量住宅交易 _ 我要买房 _ 经纪成交版 _ 资格核验.jpg"/>
          <p:cNvPicPr>
            <a:picLocks noGrp="1"/>
          </p:cNvPicPr>
          <p:nvPr>
            <p:ph idx="1"/>
          </p:nvPr>
        </p:nvPicPr>
        <p:blipFill>
          <a:blip r:embed="rId2"/>
          <a:stretch>
            <a:fillRect/>
          </a:stretch>
        </p:blipFill>
        <p:spPr>
          <a:xfrm>
            <a:off x="428596" y="1500174"/>
            <a:ext cx="8382000" cy="4994240"/>
          </a:xfrm>
          <a:prstGeom prst="rect">
            <a:avLst/>
          </a:prstGeom>
        </p:spPr>
      </p:pic>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t>使用模式实例分析</a:t>
            </a:r>
            <a:endParaRPr lang="zh-CN" altLang="en-US" sz="4000" dirty="0"/>
          </a:p>
        </p:txBody>
      </p:sp>
      <p:pic>
        <p:nvPicPr>
          <p:cNvPr id="4" name="内容占位符 3" descr="北京市住房和城乡建设委员会门户网站 _ 场景式服务 _ 存量住宅交易 _ 我要卖房 _ 自行成交版 _ 房源核验公示.jpg"/>
          <p:cNvPicPr>
            <a:picLocks noGrp="1"/>
          </p:cNvPicPr>
          <p:nvPr>
            <p:ph idx="1"/>
          </p:nvPr>
        </p:nvPicPr>
        <p:blipFill>
          <a:blip r:embed="rId2"/>
          <a:stretch>
            <a:fillRect/>
          </a:stretch>
        </p:blipFill>
        <p:spPr>
          <a:xfrm>
            <a:off x="357158" y="1571612"/>
            <a:ext cx="8382000" cy="4994240"/>
          </a:xfrm>
          <a:prstGeom prst="rect">
            <a:avLst/>
          </a:prstGeom>
        </p:spPr>
      </p:pic>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t>基本模式</a:t>
            </a:r>
            <a:r>
              <a:rPr lang="en-US" altLang="zh-CN" sz="4000" dirty="0" smtClean="0"/>
              <a:t>——</a:t>
            </a:r>
            <a:r>
              <a:rPr lang="zh-CN" altLang="en-US" sz="4000" dirty="0" smtClean="0"/>
              <a:t>问题解决模式</a:t>
            </a:r>
            <a:endParaRPr lang="zh-CN" altLang="en-US" sz="4000" dirty="0"/>
          </a:p>
        </p:txBody>
      </p:sp>
      <p:sp>
        <p:nvSpPr>
          <p:cNvPr id="3" name="内容占位符 2"/>
          <p:cNvSpPr>
            <a:spLocks noGrp="1"/>
          </p:cNvSpPr>
          <p:nvPr>
            <p:ph idx="1"/>
          </p:nvPr>
        </p:nvSpPr>
        <p:spPr>
          <a:xfrm>
            <a:off x="285720" y="1357298"/>
            <a:ext cx="8382000" cy="5181600"/>
          </a:xfrm>
        </p:spPr>
        <p:txBody>
          <a:bodyPr/>
          <a:lstStyle/>
          <a:p>
            <a:pPr algn="just">
              <a:lnSpc>
                <a:spcPct val="125000"/>
              </a:lnSpc>
              <a:spcBef>
                <a:spcPts val="0"/>
              </a:spcBef>
            </a:pPr>
            <a:r>
              <a:rPr lang="zh-CN" altLang="en-US" sz="2400" b="0" dirty="0" smtClean="0">
                <a:latin typeface="宋体" pitchFamily="2" charset="-122"/>
                <a:ea typeface="宋体" pitchFamily="2" charset="-122"/>
              </a:rPr>
              <a:t>问题解决模式描述的是源于信息用户当前有待解决的问题并以用户问题解决为中心的信息服务过程。这种模式的信息服务指的是用户当前面临着有待解决的实际问题，并要寻求合适的信息服务的帮助，以求得问题的最终解决</a:t>
            </a:r>
            <a:endParaRPr lang="en-US" altLang="zh-CN" sz="2400" b="0" dirty="0" smtClean="0">
              <a:latin typeface="宋体" pitchFamily="2" charset="-122"/>
              <a:ea typeface="宋体" pitchFamily="2" charset="-122"/>
            </a:endParaRPr>
          </a:p>
          <a:p>
            <a:pPr algn="just">
              <a:lnSpc>
                <a:spcPct val="125000"/>
              </a:lnSpc>
              <a:spcBef>
                <a:spcPts val="0"/>
              </a:spcBef>
            </a:pPr>
            <a:r>
              <a:rPr lang="zh-CN" altLang="en-US" sz="2400" b="0" dirty="0" smtClean="0">
                <a:latin typeface="宋体" pitchFamily="2" charset="-122"/>
                <a:ea typeface="宋体" pitchFamily="2" charset="-122"/>
              </a:rPr>
              <a:t>在我国政府部门提供的房地产信息服务网站中，问题解决模式表现为网上的咨询、答疑解惑服务；用户先到咨询版块上的热点常见问题集锦中浏览寻找是否有自己问题的答案，如果没有可以在提问版块提交自己的问题，维护该网站的政府工作人员会对其问题进行解答</a:t>
            </a:r>
            <a:endParaRPr lang="en-US" altLang="zh-CN" sz="2400" b="0" dirty="0" smtClean="0">
              <a:latin typeface="宋体" pitchFamily="2" charset="-122"/>
              <a:ea typeface="宋体" pitchFamily="2" charset="-122"/>
            </a:endParaRPr>
          </a:p>
          <a:p>
            <a:pPr algn="just">
              <a:lnSpc>
                <a:spcPct val="125000"/>
              </a:lnSpc>
              <a:spcBef>
                <a:spcPts val="0"/>
              </a:spcBef>
            </a:pPr>
            <a:r>
              <a:rPr lang="zh-CN" altLang="en-US" sz="2400" b="0" dirty="0" smtClean="0">
                <a:latin typeface="宋体" pitchFamily="2" charset="-122"/>
                <a:ea typeface="宋体" pitchFamily="2" charset="-122"/>
              </a:rPr>
              <a:t>这种咨询、答疑解惑服务是以问题为中心并且坚持用户导向性的服务过程</a:t>
            </a:r>
            <a:endParaRPr lang="zh-CN" altLang="en-US" sz="2400" b="0" dirty="0">
              <a:latin typeface="宋体" pitchFamily="2" charset="-122"/>
              <a:ea typeface="宋体" pitchFamily="2" charset="-122"/>
            </a:endParaRPr>
          </a:p>
        </p:txBody>
      </p:sp>
    </p:spTree>
  </p:cSld>
  <p:clrMapOvr>
    <a:masterClrMapping/>
  </p:clrMapOvr>
  <p:transition>
    <p:spli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t>问题解决模式实例分析</a:t>
            </a:r>
            <a:endParaRPr lang="zh-CN" altLang="en-US" sz="4000" dirty="0"/>
          </a:p>
        </p:txBody>
      </p:sp>
      <p:sp>
        <p:nvSpPr>
          <p:cNvPr id="4" name="TextBox 3"/>
          <p:cNvSpPr txBox="1"/>
          <p:nvPr/>
        </p:nvSpPr>
        <p:spPr>
          <a:xfrm>
            <a:off x="357158" y="1071546"/>
            <a:ext cx="3000396" cy="3416320"/>
          </a:xfrm>
          <a:prstGeom prst="rect">
            <a:avLst/>
          </a:prstGeom>
          <a:noFill/>
        </p:spPr>
        <p:txBody>
          <a:bodyPr wrap="square" rtlCol="0">
            <a:spAutoFit/>
          </a:bodyPr>
          <a:lstStyle/>
          <a:p>
            <a:pPr algn="just"/>
            <a:r>
              <a:rPr lang="zh-CN" altLang="en-US" sz="2400" dirty="0" smtClean="0">
                <a:solidFill>
                  <a:schemeClr val="tx2"/>
                </a:solidFill>
                <a:latin typeface="宋体" pitchFamily="2" charset="-122"/>
                <a:ea typeface="宋体" pitchFamily="2" charset="-122"/>
              </a:rPr>
              <a:t>比如北京市住房和城乡建设委员会门户网站中提供的答疑解惑版块就属于问题解决模式的信息服务。用户在现实生活中遇到任何跟房地产业有关的疑难问题都可以来该板块寻求帮助</a:t>
            </a:r>
            <a:endParaRPr lang="zh-CN" altLang="en-US" sz="2400" dirty="0">
              <a:solidFill>
                <a:schemeClr val="tx2"/>
              </a:solidFill>
              <a:latin typeface="宋体" pitchFamily="2" charset="-122"/>
              <a:ea typeface="宋体" pitchFamily="2" charset="-122"/>
            </a:endParaRPr>
          </a:p>
        </p:txBody>
      </p:sp>
      <p:sp>
        <p:nvSpPr>
          <p:cNvPr id="5" name="TextBox 4"/>
          <p:cNvSpPr txBox="1"/>
          <p:nvPr/>
        </p:nvSpPr>
        <p:spPr>
          <a:xfrm>
            <a:off x="357158" y="4549676"/>
            <a:ext cx="2928958" cy="2308324"/>
          </a:xfrm>
          <a:prstGeom prst="rect">
            <a:avLst/>
          </a:prstGeom>
          <a:noFill/>
        </p:spPr>
        <p:txBody>
          <a:bodyPr wrap="square" rtlCol="0">
            <a:spAutoFit/>
          </a:bodyPr>
          <a:lstStyle/>
          <a:p>
            <a:r>
              <a:rPr lang="zh-CN" altLang="en-US" sz="2400" dirty="0" smtClean="0">
                <a:latin typeface="宋体" pitchFamily="2" charset="-122"/>
                <a:ea typeface="宋体" pitchFamily="2" charset="-122"/>
              </a:rPr>
              <a:t>首先，可以在该板块中长期积累整理的问题库中进行搜索，看自己的问题是否已经被人提出并且得到解答过</a:t>
            </a:r>
            <a:endParaRPr lang="zh-CN" altLang="en-US" sz="2400" dirty="0">
              <a:latin typeface="宋体" pitchFamily="2" charset="-122"/>
              <a:ea typeface="宋体" pitchFamily="2" charset="-122"/>
            </a:endParaRPr>
          </a:p>
        </p:txBody>
      </p:sp>
      <p:pic>
        <p:nvPicPr>
          <p:cNvPr id="6" name="图片 5" descr="1.jpg"/>
          <p:cNvPicPr/>
          <p:nvPr/>
        </p:nvPicPr>
        <p:blipFill>
          <a:blip r:embed="rId2"/>
          <a:stretch>
            <a:fillRect/>
          </a:stretch>
        </p:blipFill>
        <p:spPr>
          <a:xfrm>
            <a:off x="3571868" y="928670"/>
            <a:ext cx="5274310" cy="5695950"/>
          </a:xfrm>
          <a:prstGeom prst="rect">
            <a:avLst/>
          </a:prstGeom>
        </p:spPr>
      </p:pic>
      <p:sp>
        <p:nvSpPr>
          <p:cNvPr id="7" name="右箭头 6"/>
          <p:cNvSpPr/>
          <p:nvPr/>
        </p:nvSpPr>
        <p:spPr>
          <a:xfrm>
            <a:off x="3214678" y="6072206"/>
            <a:ext cx="928694" cy="500066"/>
          </a:xfrm>
          <a:prstGeom prst="rightArrow">
            <a:avLst/>
          </a:prstGeom>
          <a:solidFill>
            <a:schemeClr val="tx2"/>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solidFill>
                <a:schemeClr val="tx2"/>
              </a:solidFill>
            </a:endParaRPr>
          </a:p>
        </p:txBody>
      </p:sp>
    </p:spTree>
  </p:cSld>
  <p:clrMapOvr>
    <a:masterClrMapping/>
  </p:clrMapOvr>
  <p:transition>
    <p:diamon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t>问题解决模式实例分析</a:t>
            </a:r>
            <a:endParaRPr lang="zh-CN" altLang="en-US" sz="4000" dirty="0"/>
          </a:p>
        </p:txBody>
      </p:sp>
      <p:sp>
        <p:nvSpPr>
          <p:cNvPr id="4" name="TextBox 3"/>
          <p:cNvSpPr txBox="1"/>
          <p:nvPr/>
        </p:nvSpPr>
        <p:spPr>
          <a:xfrm>
            <a:off x="214282" y="1357298"/>
            <a:ext cx="2643206" cy="4893647"/>
          </a:xfrm>
          <a:prstGeom prst="rect">
            <a:avLst/>
          </a:prstGeom>
          <a:noFill/>
        </p:spPr>
        <p:txBody>
          <a:bodyPr wrap="square" rtlCol="0">
            <a:spAutoFit/>
          </a:bodyPr>
          <a:lstStyle/>
          <a:p>
            <a:pPr algn="just"/>
            <a:r>
              <a:rPr lang="zh-CN" altLang="en-US" sz="2400" dirty="0" smtClean="0">
                <a:latin typeface="宋体" pitchFamily="2" charset="-122"/>
                <a:ea typeface="宋体" pitchFamily="2" charset="-122"/>
              </a:rPr>
              <a:t>其次，如果用户当前有待解决的问题属于没被前人咨询过的新问题，就可以点击页面右边的我要提问按钮，填写问题提交给网站数据库，等待维护网站的政府工作人员解答问题并发布在网站上后，去参考答案并求得问题的最终解决</a:t>
            </a:r>
            <a:endParaRPr lang="zh-CN" altLang="en-US" sz="2400" dirty="0">
              <a:latin typeface="宋体" pitchFamily="2" charset="-122"/>
              <a:ea typeface="宋体" pitchFamily="2" charset="-122"/>
            </a:endParaRPr>
          </a:p>
        </p:txBody>
      </p:sp>
      <p:pic>
        <p:nvPicPr>
          <p:cNvPr id="5" name="图片 4" descr="北京市住房和城乡建设委员会门户网站 _ 政民互动 _ 答疑解惑.jpg"/>
          <p:cNvPicPr/>
          <p:nvPr/>
        </p:nvPicPr>
        <p:blipFill>
          <a:blip r:embed="rId2"/>
          <a:stretch>
            <a:fillRect/>
          </a:stretch>
        </p:blipFill>
        <p:spPr>
          <a:xfrm>
            <a:off x="3143240" y="1428736"/>
            <a:ext cx="5643602" cy="4714908"/>
          </a:xfrm>
          <a:prstGeom prst="rect">
            <a:avLst/>
          </a:prstGeom>
        </p:spPr>
      </p:pic>
    </p:spTree>
  </p:cSld>
  <p:clrMapOvr>
    <a:masterClrMapping/>
  </p:clrMapOvr>
  <p:transition>
    <p:circl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t>生成模式</a:t>
            </a:r>
            <a:r>
              <a:rPr lang="en-US" altLang="zh-CN" sz="4000" dirty="0" smtClean="0"/>
              <a:t>——</a:t>
            </a:r>
            <a:r>
              <a:rPr lang="zh-CN" altLang="en-US" sz="4000" dirty="0" smtClean="0"/>
              <a:t>“交互</a:t>
            </a:r>
            <a:r>
              <a:rPr lang="en-US" altLang="zh-CN" sz="4000" dirty="0" smtClean="0"/>
              <a:t>—</a:t>
            </a:r>
            <a:r>
              <a:rPr lang="zh-CN" altLang="en-US" sz="4000" dirty="0" smtClean="0"/>
              <a:t>增值”模式</a:t>
            </a:r>
            <a:endParaRPr lang="zh-CN" altLang="en-US" sz="4000" dirty="0"/>
          </a:p>
        </p:txBody>
      </p:sp>
      <p:sp>
        <p:nvSpPr>
          <p:cNvPr id="3" name="内容占位符 2"/>
          <p:cNvSpPr>
            <a:spLocks noGrp="1"/>
          </p:cNvSpPr>
          <p:nvPr>
            <p:ph idx="1"/>
          </p:nvPr>
        </p:nvSpPr>
        <p:spPr>
          <a:xfrm>
            <a:off x="228600" y="1500174"/>
            <a:ext cx="8382000" cy="4824426"/>
          </a:xfrm>
        </p:spPr>
        <p:txBody>
          <a:bodyPr/>
          <a:lstStyle/>
          <a:p>
            <a:pPr>
              <a:lnSpc>
                <a:spcPct val="125000"/>
              </a:lnSpc>
            </a:pPr>
            <a:r>
              <a:rPr lang="zh-CN" altLang="en-US" sz="2400" b="0" dirty="0" smtClean="0">
                <a:latin typeface="宋体" pitchFamily="2" charset="-122"/>
                <a:ea typeface="宋体" pitchFamily="2" charset="-122"/>
              </a:rPr>
              <a:t>我国有关政府部门的门户网站上，设置了一些专门的交互模块，例如“在线答疑”、“业务咨询”、“网上投诉”等</a:t>
            </a:r>
            <a:endParaRPr lang="en-US" altLang="zh-CN" sz="2400" b="0" dirty="0" smtClean="0">
              <a:latin typeface="宋体" pitchFamily="2" charset="-122"/>
              <a:ea typeface="宋体" pitchFamily="2" charset="-122"/>
            </a:endParaRPr>
          </a:p>
          <a:p>
            <a:pPr>
              <a:lnSpc>
                <a:spcPct val="125000"/>
              </a:lnSpc>
            </a:pPr>
            <a:r>
              <a:rPr lang="zh-CN" altLang="en-US" sz="2400" b="0" dirty="0" smtClean="0">
                <a:latin typeface="宋体" pitchFamily="2" charset="-122"/>
                <a:ea typeface="宋体" pitchFamily="2" charset="-122"/>
              </a:rPr>
              <a:t>这些模块为服务者和用户之间的交互限定了相对固定的形式，用户常常利用这种交互模块提出一些相对复杂的或不能直接在网站上搜到所需答案信息的问题</a:t>
            </a:r>
            <a:endParaRPr lang="en-US" altLang="zh-CN" sz="2400" b="0" dirty="0" smtClean="0">
              <a:latin typeface="宋体" pitchFamily="2" charset="-122"/>
              <a:ea typeface="宋体" pitchFamily="2" charset="-122"/>
            </a:endParaRPr>
          </a:p>
          <a:p>
            <a:pPr>
              <a:lnSpc>
                <a:spcPct val="125000"/>
              </a:lnSpc>
            </a:pPr>
            <a:r>
              <a:rPr lang="zh-CN" altLang="en-US" sz="2400" b="0" dirty="0" smtClean="0">
                <a:latin typeface="宋体" pitchFamily="2" charset="-122"/>
                <a:ea typeface="宋体" pitchFamily="2" charset="-122"/>
              </a:rPr>
              <a:t>这些模块的设置使用户得以与作为服务者的政府部门进行较充分的沟通交流，并最终得到所需要的特定服务内容</a:t>
            </a:r>
            <a:endParaRPr lang="en-US" altLang="zh-CN" sz="2400" b="0" dirty="0" smtClean="0">
              <a:latin typeface="宋体" pitchFamily="2" charset="-122"/>
              <a:ea typeface="宋体" pitchFamily="2" charset="-122"/>
            </a:endParaRPr>
          </a:p>
          <a:p>
            <a:pPr>
              <a:lnSpc>
                <a:spcPct val="125000"/>
              </a:lnSpc>
            </a:pPr>
            <a:r>
              <a:rPr lang="zh-CN" altLang="en-US" sz="2400" b="0" dirty="0" smtClean="0">
                <a:latin typeface="宋体" pitchFamily="2" charset="-122"/>
                <a:ea typeface="宋体" pitchFamily="2" charset="-122"/>
              </a:rPr>
              <a:t>由此形成的“信息用户</a:t>
            </a:r>
            <a:r>
              <a:rPr lang="en-US" altLang="zh-CN" sz="2400" b="0" dirty="0" smtClean="0">
                <a:latin typeface="宋体" pitchFamily="2" charset="-122"/>
                <a:ea typeface="宋体" pitchFamily="2" charset="-122"/>
              </a:rPr>
              <a:t>—</a:t>
            </a:r>
            <a:r>
              <a:rPr lang="zh-CN" altLang="en-US" sz="2400" b="0" dirty="0" smtClean="0">
                <a:latin typeface="宋体" pitchFamily="2" charset="-122"/>
                <a:ea typeface="宋体" pitchFamily="2" charset="-122"/>
              </a:rPr>
              <a:t>服务者</a:t>
            </a:r>
            <a:r>
              <a:rPr lang="en-US" altLang="zh-CN" sz="2400" b="0" dirty="0" smtClean="0">
                <a:latin typeface="宋体" pitchFamily="2" charset="-122"/>
                <a:ea typeface="宋体" pitchFamily="2" charset="-122"/>
              </a:rPr>
              <a:t>—</a:t>
            </a:r>
            <a:r>
              <a:rPr lang="zh-CN" altLang="en-US" sz="2400" b="0" dirty="0" smtClean="0">
                <a:latin typeface="宋体" pitchFamily="2" charset="-122"/>
                <a:ea typeface="宋体" pitchFamily="2" charset="-122"/>
              </a:rPr>
              <a:t>服务内容”关系链正是“交互</a:t>
            </a:r>
            <a:r>
              <a:rPr lang="en-US" altLang="zh-CN" sz="2400" b="0" dirty="0" smtClean="0">
                <a:latin typeface="宋体" pitchFamily="2" charset="-122"/>
                <a:ea typeface="宋体" pitchFamily="2" charset="-122"/>
              </a:rPr>
              <a:t>—</a:t>
            </a:r>
            <a:r>
              <a:rPr lang="zh-CN" altLang="en-US" sz="2400" b="0" dirty="0" smtClean="0">
                <a:latin typeface="宋体" pitchFamily="2" charset="-122"/>
                <a:ea typeface="宋体" pitchFamily="2" charset="-122"/>
              </a:rPr>
              <a:t>增值”模式的体现</a:t>
            </a:r>
            <a:endParaRPr lang="en-US" altLang="zh-CN" sz="2600" b="0" dirty="0" smtClean="0">
              <a:latin typeface="宋体" pitchFamily="2" charset="-122"/>
              <a:ea typeface="宋体" pitchFamily="2" charset="-122"/>
            </a:endParaRPr>
          </a:p>
        </p:txBody>
      </p:sp>
    </p:spTree>
  </p:cSld>
  <p:clrMapOvr>
    <a:masterClrMapping/>
  </p:clrMapOvr>
  <p:transition>
    <p:strips dir="l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t>“交互</a:t>
            </a:r>
            <a:r>
              <a:rPr lang="en-US" altLang="zh-CN" sz="4000" dirty="0" smtClean="0"/>
              <a:t>——</a:t>
            </a:r>
            <a:r>
              <a:rPr lang="zh-CN" altLang="en-US" sz="4000" dirty="0" smtClean="0"/>
              <a:t>增值”模式实例分析</a:t>
            </a:r>
            <a:endParaRPr lang="zh-CN" altLang="en-US" sz="4000" dirty="0"/>
          </a:p>
        </p:txBody>
      </p:sp>
      <p:sp>
        <p:nvSpPr>
          <p:cNvPr id="3" name="内容占位符 2"/>
          <p:cNvSpPr>
            <a:spLocks noGrp="1"/>
          </p:cNvSpPr>
          <p:nvPr>
            <p:ph idx="1"/>
          </p:nvPr>
        </p:nvSpPr>
        <p:spPr>
          <a:xfrm>
            <a:off x="357158" y="1357298"/>
            <a:ext cx="8358246" cy="5214974"/>
          </a:xfrm>
        </p:spPr>
        <p:txBody>
          <a:bodyPr/>
          <a:lstStyle/>
          <a:p>
            <a:r>
              <a:rPr lang="zh-CN" altLang="en-US" sz="1800" b="0" dirty="0" smtClean="0">
                <a:latin typeface="宋体" pitchFamily="2" charset="-122"/>
                <a:ea typeface="宋体" pitchFamily="2" charset="-122"/>
              </a:rPr>
              <a:t>杭州市住房保障和房产管理局的网站提供的“房管业务咨询”模块就是“交互</a:t>
            </a:r>
            <a:r>
              <a:rPr lang="en-US" altLang="zh-CN" sz="1800" b="0" dirty="0" smtClean="0">
                <a:latin typeface="宋体" pitchFamily="2" charset="-122"/>
                <a:ea typeface="宋体" pitchFamily="2" charset="-122"/>
              </a:rPr>
              <a:t>—</a:t>
            </a:r>
            <a:r>
              <a:rPr lang="zh-CN" altLang="en-US" sz="1800" b="0" dirty="0" smtClean="0">
                <a:latin typeface="宋体" pitchFamily="2" charset="-122"/>
                <a:ea typeface="宋体" pitchFamily="2" charset="-122"/>
              </a:rPr>
              <a:t>增值”模式的实例体现</a:t>
            </a:r>
            <a:endParaRPr lang="en-US" altLang="zh-CN" sz="1800" b="0" dirty="0" smtClean="0">
              <a:latin typeface="宋体" pitchFamily="2" charset="-122"/>
              <a:ea typeface="宋体" pitchFamily="2" charset="-122"/>
            </a:endParaRPr>
          </a:p>
        </p:txBody>
      </p:sp>
      <p:pic>
        <p:nvPicPr>
          <p:cNvPr id="5" name="图片 4" descr="交互增值.jpg"/>
          <p:cNvPicPr>
            <a:picLocks noChangeAspect="1"/>
          </p:cNvPicPr>
          <p:nvPr/>
        </p:nvPicPr>
        <p:blipFill>
          <a:blip r:embed="rId2"/>
          <a:stretch>
            <a:fillRect/>
          </a:stretch>
        </p:blipFill>
        <p:spPr>
          <a:xfrm>
            <a:off x="714348" y="2000241"/>
            <a:ext cx="6691334" cy="4714907"/>
          </a:xfrm>
          <a:prstGeom prst="rect">
            <a:avLst/>
          </a:prstGeom>
        </p:spPr>
      </p:pic>
      <p:sp>
        <p:nvSpPr>
          <p:cNvPr id="6" name="TextBox 5"/>
          <p:cNvSpPr txBox="1"/>
          <p:nvPr/>
        </p:nvSpPr>
        <p:spPr>
          <a:xfrm>
            <a:off x="7143769" y="2071678"/>
            <a:ext cx="1292662" cy="4643470"/>
          </a:xfrm>
          <a:prstGeom prst="rect">
            <a:avLst/>
          </a:prstGeom>
          <a:noFill/>
        </p:spPr>
        <p:txBody>
          <a:bodyPr vert="eaVert" wrap="square" rtlCol="0">
            <a:spAutoFit/>
          </a:bodyPr>
          <a:lstStyle/>
          <a:p>
            <a:r>
              <a:rPr lang="zh-CN" altLang="en-US" dirty="0" smtClean="0">
                <a:latin typeface="宋体" pitchFamily="2" charset="-122"/>
                <a:ea typeface="宋体" pitchFamily="2" charset="-122"/>
              </a:rPr>
              <a:t>这种交互遵循相对固定的形式，条理性较强，但也存在着用户与服务者的沟通交流不同步、不及时、欠充分等局限性</a:t>
            </a:r>
          </a:p>
          <a:p>
            <a:endParaRPr lang="zh-CN" altLang="en-US" dirty="0"/>
          </a:p>
        </p:txBody>
      </p:sp>
    </p:spTree>
  </p:cSld>
  <p:clrMapOvr>
    <a:masterClrMapping/>
  </p:clrMapOvr>
  <p:transition>
    <p:push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16"/>
          <p:cNvSpPr>
            <a:spLocks noGrp="1" noChangeArrowheads="1"/>
          </p:cNvSpPr>
          <p:nvPr>
            <p:ph type="title" idx="4294967295"/>
          </p:nvPr>
        </p:nvSpPr>
        <p:spPr/>
        <p:txBody>
          <a:bodyPr/>
          <a:lstStyle/>
          <a:p>
            <a:r>
              <a:rPr lang="zh-CN" altLang="en-US" sz="4000" dirty="0" smtClean="0">
                <a:ea typeface="宋体" charset="-122"/>
              </a:rPr>
              <a:t>研究背景</a:t>
            </a:r>
            <a:endParaRPr lang="en-US" altLang="zh-CN" sz="4000" dirty="0">
              <a:ea typeface="宋体" charset="-122"/>
            </a:endParaRPr>
          </a:p>
        </p:txBody>
      </p:sp>
      <p:sp>
        <p:nvSpPr>
          <p:cNvPr id="123917" name="AutoShape 13"/>
          <p:cNvSpPr>
            <a:spLocks noChangeArrowheads="1"/>
          </p:cNvSpPr>
          <p:nvPr/>
        </p:nvSpPr>
        <p:spPr bwMode="gray">
          <a:xfrm>
            <a:off x="581025" y="4267200"/>
            <a:ext cx="2543175" cy="1876444"/>
          </a:xfrm>
          <a:prstGeom prst="roundRect">
            <a:avLst>
              <a:gd name="adj" fmla="val 12699"/>
            </a:avLst>
          </a:prstGeom>
          <a:solidFill>
            <a:schemeClr val="accent1"/>
          </a:solidFill>
          <a:ln w="9525" algn="ctr">
            <a:noFill/>
            <a:round/>
            <a:headEnd/>
            <a:tailEnd/>
          </a:ln>
          <a:effectLst/>
        </p:spPr>
        <p:txBody>
          <a:bodyPr wrap="none" anchor="ctr"/>
          <a:lstStyle/>
          <a:p>
            <a:endParaRPr lang="zh-CN" altLang="en-US"/>
          </a:p>
        </p:txBody>
      </p:sp>
      <p:sp>
        <p:nvSpPr>
          <p:cNvPr id="123918" name="Text Box 14"/>
          <p:cNvSpPr txBox="1">
            <a:spLocks noChangeArrowheads="1"/>
          </p:cNvSpPr>
          <p:nvPr/>
        </p:nvSpPr>
        <p:spPr bwMode="gray">
          <a:xfrm>
            <a:off x="3643306" y="3357562"/>
            <a:ext cx="1905000" cy="1077218"/>
          </a:xfrm>
          <a:prstGeom prst="rect">
            <a:avLst/>
          </a:prstGeom>
          <a:noFill/>
          <a:ln w="9525" algn="ctr">
            <a:noFill/>
            <a:miter lim="800000"/>
            <a:headEnd/>
            <a:tailEnd/>
          </a:ln>
          <a:effectLst/>
        </p:spPr>
        <p:txBody>
          <a:bodyPr wrap="square">
            <a:spAutoFit/>
          </a:bodyPr>
          <a:lstStyle/>
          <a:p>
            <a:pPr algn="ctr">
              <a:spcBef>
                <a:spcPct val="50000"/>
              </a:spcBef>
            </a:pPr>
            <a:r>
              <a:rPr lang="en-US" altLang="zh-CN" sz="1600" b="1" dirty="0">
                <a:ea typeface="宋体" charset="-122"/>
                <a:cs typeface="Arial" charset="0"/>
              </a:rPr>
              <a:t> </a:t>
            </a:r>
            <a:r>
              <a:rPr lang="zh-CN" altLang="en-US" sz="1600" b="1" dirty="0" smtClean="0">
                <a:ea typeface="宋体" charset="-122"/>
                <a:cs typeface="Arial" charset="0"/>
              </a:rPr>
              <a:t>开展课题调研</a:t>
            </a:r>
            <a:endParaRPr lang="en-US" altLang="zh-CN" sz="1600" b="1" dirty="0" smtClean="0">
              <a:ea typeface="宋体" charset="-122"/>
              <a:cs typeface="Arial" charset="0"/>
            </a:endParaRPr>
          </a:p>
          <a:p>
            <a:pPr algn="ctr">
              <a:spcBef>
                <a:spcPct val="50000"/>
              </a:spcBef>
            </a:pPr>
            <a:r>
              <a:rPr lang="zh-CN" altLang="en-US" sz="1600" b="1" dirty="0" smtClean="0">
                <a:ea typeface="宋体" charset="-122"/>
                <a:cs typeface="Arial" charset="0"/>
              </a:rPr>
              <a:t>要素 模式 </a:t>
            </a:r>
            <a:endParaRPr lang="en-US" altLang="zh-CN" sz="1600" b="1" dirty="0" smtClean="0">
              <a:ea typeface="宋体" charset="-122"/>
              <a:cs typeface="Arial" charset="0"/>
            </a:endParaRPr>
          </a:p>
          <a:p>
            <a:pPr algn="ctr">
              <a:spcBef>
                <a:spcPct val="50000"/>
              </a:spcBef>
            </a:pPr>
            <a:r>
              <a:rPr lang="zh-CN" altLang="en-US" sz="1600" b="1" dirty="0" smtClean="0">
                <a:ea typeface="宋体" charset="-122"/>
                <a:cs typeface="Arial" charset="0"/>
              </a:rPr>
              <a:t>评价 建议</a:t>
            </a:r>
            <a:endParaRPr lang="en-US" altLang="zh-CN" sz="1600" b="1" dirty="0">
              <a:ea typeface="宋体" charset="-122"/>
              <a:cs typeface="Arial" charset="0"/>
            </a:endParaRPr>
          </a:p>
        </p:txBody>
      </p:sp>
      <p:sp>
        <p:nvSpPr>
          <p:cNvPr id="123919" name="AutoShape 15"/>
          <p:cNvSpPr>
            <a:spLocks noChangeArrowheads="1"/>
          </p:cNvSpPr>
          <p:nvPr/>
        </p:nvSpPr>
        <p:spPr bwMode="gray">
          <a:xfrm>
            <a:off x="635000" y="4695825"/>
            <a:ext cx="2408238" cy="1376381"/>
          </a:xfrm>
          <a:prstGeom prst="roundRect">
            <a:avLst>
              <a:gd name="adj" fmla="val 16667"/>
            </a:avLst>
          </a:prstGeom>
          <a:solidFill>
            <a:srgbClr val="FFFFFF"/>
          </a:solidFill>
          <a:ln w="9525">
            <a:noFill/>
            <a:round/>
            <a:headEnd/>
            <a:tailEnd/>
          </a:ln>
          <a:effectLst>
            <a:prstShdw prst="shdw18" dist="17961" dir="13500000">
              <a:srgbClr val="FFFFFF">
                <a:gamma/>
                <a:shade val="60000"/>
                <a:invGamma/>
              </a:srgbClr>
            </a:prstShdw>
          </a:effectLst>
        </p:spPr>
        <p:txBody>
          <a:bodyPr wrap="none" anchor="ctr"/>
          <a:lstStyle/>
          <a:p>
            <a:endParaRPr lang="zh-CN" altLang="en-US"/>
          </a:p>
        </p:txBody>
      </p:sp>
      <p:sp>
        <p:nvSpPr>
          <p:cNvPr id="123920" name="Text Box 18"/>
          <p:cNvSpPr txBox="1">
            <a:spLocks noChangeArrowheads="1"/>
          </p:cNvSpPr>
          <p:nvPr/>
        </p:nvSpPr>
        <p:spPr bwMode="white">
          <a:xfrm>
            <a:off x="1036638" y="4291013"/>
            <a:ext cx="1651000" cy="396875"/>
          </a:xfrm>
          <a:prstGeom prst="rect">
            <a:avLst/>
          </a:prstGeom>
          <a:noFill/>
          <a:ln w="9525" algn="ctr">
            <a:noFill/>
            <a:miter lim="800000"/>
            <a:headEnd/>
            <a:tailEnd/>
          </a:ln>
        </p:spPr>
        <p:txBody>
          <a:bodyPr>
            <a:spAutoFit/>
          </a:bodyPr>
          <a:lstStyle/>
          <a:p>
            <a:pPr algn="ctr">
              <a:spcBef>
                <a:spcPct val="50000"/>
              </a:spcBef>
            </a:pPr>
            <a:r>
              <a:rPr lang="zh-CN" altLang="en-US" sz="2000" b="1" dirty="0" smtClean="0">
                <a:solidFill>
                  <a:srgbClr val="FFFFFF"/>
                </a:solidFill>
                <a:ea typeface="宋体" charset="-122"/>
                <a:cs typeface="Arial" charset="0"/>
              </a:rPr>
              <a:t>政府角色</a:t>
            </a:r>
            <a:endParaRPr lang="en-US" altLang="zh-CN" sz="2000" b="1" dirty="0">
              <a:solidFill>
                <a:srgbClr val="FFFFFF"/>
              </a:solidFill>
              <a:ea typeface="宋体" charset="-122"/>
              <a:cs typeface="Arial" charset="0"/>
            </a:endParaRPr>
          </a:p>
        </p:txBody>
      </p:sp>
      <p:sp>
        <p:nvSpPr>
          <p:cNvPr id="123921" name="Text Box 9"/>
          <p:cNvSpPr txBox="1">
            <a:spLocks noChangeArrowheads="1"/>
          </p:cNvSpPr>
          <p:nvPr/>
        </p:nvSpPr>
        <p:spPr bwMode="gray">
          <a:xfrm>
            <a:off x="642909" y="4786322"/>
            <a:ext cx="2428893" cy="1169551"/>
          </a:xfrm>
          <a:prstGeom prst="rect">
            <a:avLst/>
          </a:prstGeom>
          <a:noFill/>
          <a:ln w="9525" algn="ctr">
            <a:noFill/>
            <a:miter lim="800000"/>
            <a:headEnd/>
            <a:tailEnd/>
          </a:ln>
        </p:spPr>
        <p:txBody>
          <a:bodyPr wrap="square">
            <a:spAutoFit/>
          </a:bodyPr>
          <a:lstStyle/>
          <a:p>
            <a:pPr eaLnBrk="0" hangingPunct="0"/>
            <a:r>
              <a:rPr lang="zh-CN" altLang="en-US" sz="1400" dirty="0" smtClean="0">
                <a:latin typeface="宋体" pitchFamily="2" charset="-122"/>
                <a:ea typeface="宋体" pitchFamily="2" charset="-122"/>
              </a:rPr>
              <a:t>政府部门作为重要服务者，有义务提供丰富、准确、权威的各类房地产信息及相关服务，目前已经开展相关服务，但存在提升空间</a:t>
            </a:r>
            <a:endParaRPr lang="en-US" altLang="zh-CN" sz="1400" b="1" dirty="0">
              <a:latin typeface="宋体" pitchFamily="2" charset="-122"/>
              <a:ea typeface="宋体" pitchFamily="2" charset="-122"/>
              <a:cs typeface="Arial" charset="0"/>
            </a:endParaRPr>
          </a:p>
        </p:txBody>
      </p:sp>
      <p:sp>
        <p:nvSpPr>
          <p:cNvPr id="123922" name="AutoShape 18"/>
          <p:cNvSpPr>
            <a:spLocks noChangeArrowheads="1"/>
          </p:cNvSpPr>
          <p:nvPr/>
        </p:nvSpPr>
        <p:spPr bwMode="gray">
          <a:xfrm>
            <a:off x="581025" y="1905000"/>
            <a:ext cx="2543175" cy="1600200"/>
          </a:xfrm>
          <a:prstGeom prst="roundRect">
            <a:avLst>
              <a:gd name="adj" fmla="val 12699"/>
            </a:avLst>
          </a:prstGeom>
          <a:solidFill>
            <a:schemeClr val="folHlink"/>
          </a:solidFill>
          <a:ln w="9525" algn="ctr">
            <a:noFill/>
            <a:round/>
            <a:headEnd/>
            <a:tailEnd/>
          </a:ln>
          <a:effectLst/>
        </p:spPr>
        <p:txBody>
          <a:bodyPr wrap="none" anchor="ctr"/>
          <a:lstStyle/>
          <a:p>
            <a:endParaRPr lang="zh-CN" altLang="en-US"/>
          </a:p>
        </p:txBody>
      </p:sp>
      <p:sp>
        <p:nvSpPr>
          <p:cNvPr id="123923" name="AutoShape 19"/>
          <p:cNvSpPr>
            <a:spLocks noChangeArrowheads="1"/>
          </p:cNvSpPr>
          <p:nvPr/>
        </p:nvSpPr>
        <p:spPr bwMode="gray">
          <a:xfrm>
            <a:off x="635000" y="2333625"/>
            <a:ext cx="2408238" cy="1114425"/>
          </a:xfrm>
          <a:prstGeom prst="roundRect">
            <a:avLst>
              <a:gd name="adj" fmla="val 16667"/>
            </a:avLst>
          </a:prstGeom>
          <a:solidFill>
            <a:srgbClr val="FFFFFF"/>
          </a:solidFill>
          <a:ln w="9525">
            <a:noFill/>
            <a:round/>
            <a:headEnd/>
            <a:tailEnd/>
          </a:ln>
          <a:effectLst>
            <a:prstShdw prst="shdw18" dist="17961" dir="13500000">
              <a:srgbClr val="FFFFFF">
                <a:gamma/>
                <a:shade val="60000"/>
                <a:invGamma/>
              </a:srgbClr>
            </a:prstShdw>
          </a:effectLst>
        </p:spPr>
        <p:txBody>
          <a:bodyPr wrap="none" anchor="ctr"/>
          <a:lstStyle/>
          <a:p>
            <a:endParaRPr lang="zh-CN" altLang="en-US"/>
          </a:p>
        </p:txBody>
      </p:sp>
      <p:sp>
        <p:nvSpPr>
          <p:cNvPr id="123924" name="Text Box 18"/>
          <p:cNvSpPr txBox="1">
            <a:spLocks noChangeArrowheads="1"/>
          </p:cNvSpPr>
          <p:nvPr/>
        </p:nvSpPr>
        <p:spPr bwMode="white">
          <a:xfrm>
            <a:off x="1036638" y="1928813"/>
            <a:ext cx="1651000" cy="396875"/>
          </a:xfrm>
          <a:prstGeom prst="rect">
            <a:avLst/>
          </a:prstGeom>
          <a:noFill/>
          <a:ln w="9525" algn="ctr">
            <a:noFill/>
            <a:miter lim="800000"/>
            <a:headEnd/>
            <a:tailEnd/>
          </a:ln>
        </p:spPr>
        <p:txBody>
          <a:bodyPr>
            <a:spAutoFit/>
          </a:bodyPr>
          <a:lstStyle/>
          <a:p>
            <a:pPr algn="ctr">
              <a:spcBef>
                <a:spcPct val="50000"/>
              </a:spcBef>
            </a:pPr>
            <a:r>
              <a:rPr lang="zh-CN" altLang="en-US" sz="2000" b="1" dirty="0" smtClean="0">
                <a:solidFill>
                  <a:srgbClr val="FFFFFF"/>
                </a:solidFill>
                <a:ea typeface="宋体" charset="-122"/>
                <a:cs typeface="Arial" charset="0"/>
              </a:rPr>
              <a:t>信息需求</a:t>
            </a:r>
            <a:endParaRPr lang="en-US" altLang="zh-CN" sz="2000" b="1" dirty="0">
              <a:solidFill>
                <a:srgbClr val="FFFFFF"/>
              </a:solidFill>
              <a:ea typeface="宋体" charset="-122"/>
              <a:cs typeface="Arial" charset="0"/>
            </a:endParaRPr>
          </a:p>
        </p:txBody>
      </p:sp>
      <p:sp>
        <p:nvSpPr>
          <p:cNvPr id="123925" name="Text Box 9"/>
          <p:cNvSpPr txBox="1">
            <a:spLocks noChangeArrowheads="1"/>
          </p:cNvSpPr>
          <p:nvPr/>
        </p:nvSpPr>
        <p:spPr bwMode="gray">
          <a:xfrm>
            <a:off x="676275" y="2411413"/>
            <a:ext cx="2395527" cy="954107"/>
          </a:xfrm>
          <a:prstGeom prst="rect">
            <a:avLst/>
          </a:prstGeom>
          <a:noFill/>
          <a:ln w="9525" algn="ctr">
            <a:noFill/>
            <a:miter lim="800000"/>
            <a:headEnd/>
            <a:tailEnd/>
          </a:ln>
        </p:spPr>
        <p:txBody>
          <a:bodyPr wrap="square">
            <a:spAutoFit/>
          </a:bodyPr>
          <a:lstStyle/>
          <a:p>
            <a:pPr eaLnBrk="0" hangingPunct="0"/>
            <a:r>
              <a:rPr lang="zh-CN" altLang="en-US" sz="1400" dirty="0" smtClean="0">
                <a:latin typeface="宋体" pitchFamily="2" charset="-122"/>
                <a:ea typeface="宋体" pitchFamily="2" charset="-122"/>
              </a:rPr>
              <a:t>我国房地产业迅速发展</a:t>
            </a:r>
            <a:endParaRPr lang="en-US" altLang="zh-CN" sz="1400" dirty="0" smtClean="0">
              <a:latin typeface="宋体" pitchFamily="2" charset="-122"/>
              <a:ea typeface="宋体" pitchFamily="2" charset="-122"/>
            </a:endParaRPr>
          </a:p>
          <a:p>
            <a:pPr eaLnBrk="0" hangingPunct="0"/>
            <a:r>
              <a:rPr lang="zh-CN" altLang="en-US" sz="1400" dirty="0" smtClean="0">
                <a:latin typeface="宋体" pitchFamily="2" charset="-122"/>
                <a:ea typeface="宋体" pitchFamily="2" charset="-122"/>
              </a:rPr>
              <a:t>房地产信息的作用越发关键</a:t>
            </a:r>
            <a:endParaRPr lang="en-US" altLang="zh-CN" sz="1400" dirty="0" smtClean="0">
              <a:latin typeface="宋体" pitchFamily="2" charset="-122"/>
              <a:ea typeface="宋体" pitchFamily="2" charset="-122"/>
            </a:endParaRPr>
          </a:p>
          <a:p>
            <a:pPr eaLnBrk="0" hangingPunct="0"/>
            <a:r>
              <a:rPr lang="zh-CN" altLang="en-US" sz="1400" dirty="0" smtClean="0">
                <a:latin typeface="宋体" pitchFamily="2" charset="-122"/>
                <a:ea typeface="宋体" pitchFamily="2" charset="-122"/>
              </a:rPr>
              <a:t>个人与组织对房地产信息的需求不断增加并愈发迫切</a:t>
            </a:r>
            <a:endParaRPr lang="en-US" altLang="zh-CN" sz="1400" b="1" dirty="0">
              <a:latin typeface="宋体" pitchFamily="2" charset="-122"/>
              <a:ea typeface="宋体" pitchFamily="2" charset="-122"/>
              <a:cs typeface="Arial" charset="0"/>
            </a:endParaRPr>
          </a:p>
        </p:txBody>
      </p:sp>
      <p:sp>
        <p:nvSpPr>
          <p:cNvPr id="123926" name="AutoShape 22"/>
          <p:cNvSpPr>
            <a:spLocks noChangeArrowheads="1"/>
          </p:cNvSpPr>
          <p:nvPr/>
        </p:nvSpPr>
        <p:spPr bwMode="gray">
          <a:xfrm>
            <a:off x="5991225" y="4267200"/>
            <a:ext cx="2543175" cy="1876444"/>
          </a:xfrm>
          <a:prstGeom prst="roundRect">
            <a:avLst>
              <a:gd name="adj" fmla="val 12699"/>
            </a:avLst>
          </a:prstGeom>
          <a:solidFill>
            <a:schemeClr val="hlink"/>
          </a:solidFill>
          <a:ln w="9525" algn="ctr">
            <a:noFill/>
            <a:round/>
            <a:headEnd/>
            <a:tailEnd/>
          </a:ln>
          <a:effectLst/>
        </p:spPr>
        <p:txBody>
          <a:bodyPr wrap="none" anchor="ctr"/>
          <a:lstStyle/>
          <a:p>
            <a:endParaRPr lang="zh-CN" altLang="en-US"/>
          </a:p>
        </p:txBody>
      </p:sp>
      <p:sp>
        <p:nvSpPr>
          <p:cNvPr id="123927" name="AutoShape 23"/>
          <p:cNvSpPr>
            <a:spLocks noChangeArrowheads="1"/>
          </p:cNvSpPr>
          <p:nvPr/>
        </p:nvSpPr>
        <p:spPr bwMode="gray">
          <a:xfrm>
            <a:off x="6045200" y="4695825"/>
            <a:ext cx="2408238" cy="1376381"/>
          </a:xfrm>
          <a:prstGeom prst="roundRect">
            <a:avLst>
              <a:gd name="adj" fmla="val 16667"/>
            </a:avLst>
          </a:prstGeom>
          <a:solidFill>
            <a:srgbClr val="FFFFFF"/>
          </a:solidFill>
          <a:ln w="9525">
            <a:noFill/>
            <a:round/>
            <a:headEnd/>
            <a:tailEnd/>
          </a:ln>
          <a:effectLst>
            <a:prstShdw prst="shdw18" dist="17961" dir="13500000">
              <a:srgbClr val="FFFFFF">
                <a:gamma/>
                <a:shade val="60000"/>
                <a:invGamma/>
              </a:srgbClr>
            </a:prstShdw>
          </a:effectLst>
        </p:spPr>
        <p:txBody>
          <a:bodyPr wrap="none" anchor="ctr"/>
          <a:lstStyle/>
          <a:p>
            <a:endParaRPr lang="zh-CN" altLang="en-US"/>
          </a:p>
        </p:txBody>
      </p:sp>
      <p:sp>
        <p:nvSpPr>
          <p:cNvPr id="123928" name="Text Box 18"/>
          <p:cNvSpPr txBox="1">
            <a:spLocks noChangeArrowheads="1"/>
          </p:cNvSpPr>
          <p:nvPr/>
        </p:nvSpPr>
        <p:spPr bwMode="white">
          <a:xfrm>
            <a:off x="6446838" y="4291013"/>
            <a:ext cx="1651000" cy="400110"/>
          </a:xfrm>
          <a:prstGeom prst="rect">
            <a:avLst/>
          </a:prstGeom>
          <a:noFill/>
          <a:ln w="9525" algn="ctr">
            <a:noFill/>
            <a:miter lim="800000"/>
            <a:headEnd/>
            <a:tailEnd/>
          </a:ln>
        </p:spPr>
        <p:txBody>
          <a:bodyPr>
            <a:spAutoFit/>
          </a:bodyPr>
          <a:lstStyle/>
          <a:p>
            <a:pPr algn="ctr">
              <a:spcBef>
                <a:spcPct val="50000"/>
              </a:spcBef>
            </a:pPr>
            <a:r>
              <a:rPr lang="zh-CN" altLang="en-US" sz="2000" b="1" dirty="0" smtClean="0">
                <a:solidFill>
                  <a:srgbClr val="FFFFFF"/>
                </a:solidFill>
                <a:ea typeface="宋体" charset="-122"/>
                <a:cs typeface="Arial" charset="0"/>
              </a:rPr>
              <a:t>存在问题</a:t>
            </a:r>
            <a:endParaRPr lang="en-US" altLang="zh-CN" sz="2000" b="1" dirty="0">
              <a:solidFill>
                <a:srgbClr val="FFFFFF"/>
              </a:solidFill>
              <a:ea typeface="宋体" charset="-122"/>
              <a:cs typeface="Arial" charset="0"/>
            </a:endParaRPr>
          </a:p>
        </p:txBody>
      </p:sp>
      <p:sp>
        <p:nvSpPr>
          <p:cNvPr id="123929" name="Text Box 9"/>
          <p:cNvSpPr txBox="1">
            <a:spLocks noChangeArrowheads="1"/>
          </p:cNvSpPr>
          <p:nvPr/>
        </p:nvSpPr>
        <p:spPr bwMode="gray">
          <a:xfrm>
            <a:off x="6086475" y="4786322"/>
            <a:ext cx="2316163" cy="1169551"/>
          </a:xfrm>
          <a:prstGeom prst="rect">
            <a:avLst/>
          </a:prstGeom>
          <a:noFill/>
          <a:ln w="9525" algn="ctr">
            <a:noFill/>
            <a:miter lim="800000"/>
            <a:headEnd/>
            <a:tailEnd/>
          </a:ln>
        </p:spPr>
        <p:txBody>
          <a:bodyPr wrap="square">
            <a:spAutoFit/>
          </a:bodyPr>
          <a:lstStyle/>
          <a:p>
            <a:pPr eaLnBrk="0" hangingPunct="0"/>
            <a:r>
              <a:rPr lang="zh-CN" altLang="en-US" sz="1400" dirty="0" smtClean="0">
                <a:latin typeface="宋体" pitchFamily="2" charset="-122"/>
                <a:ea typeface="宋体" pitchFamily="2" charset="-122"/>
              </a:rPr>
              <a:t>基于互联网的房地产信息服务平台数量众多，但质量良莠不齐，存在信息不对称、信息透明度低、权威信息缺失等一系列问题</a:t>
            </a:r>
            <a:endParaRPr lang="en-US" altLang="zh-CN" sz="1400" b="1" dirty="0">
              <a:latin typeface="宋体" pitchFamily="2" charset="-122"/>
              <a:ea typeface="宋体" pitchFamily="2" charset="-122"/>
              <a:cs typeface="Arial" charset="0"/>
            </a:endParaRPr>
          </a:p>
        </p:txBody>
      </p:sp>
      <p:sp>
        <p:nvSpPr>
          <p:cNvPr id="123930" name="AutoShape 26"/>
          <p:cNvSpPr>
            <a:spLocks noChangeArrowheads="1"/>
          </p:cNvSpPr>
          <p:nvPr/>
        </p:nvSpPr>
        <p:spPr bwMode="gray">
          <a:xfrm>
            <a:off x="5991225" y="1905000"/>
            <a:ext cx="2543175" cy="1600200"/>
          </a:xfrm>
          <a:prstGeom prst="roundRect">
            <a:avLst>
              <a:gd name="adj" fmla="val 12699"/>
            </a:avLst>
          </a:prstGeom>
          <a:solidFill>
            <a:schemeClr val="accent2"/>
          </a:solidFill>
          <a:ln w="9525" algn="ctr">
            <a:noFill/>
            <a:round/>
            <a:headEnd/>
            <a:tailEnd/>
          </a:ln>
          <a:effectLst/>
        </p:spPr>
        <p:txBody>
          <a:bodyPr wrap="none" anchor="ctr"/>
          <a:lstStyle/>
          <a:p>
            <a:endParaRPr lang="zh-CN" altLang="en-US"/>
          </a:p>
        </p:txBody>
      </p:sp>
      <p:sp>
        <p:nvSpPr>
          <p:cNvPr id="123931" name="AutoShape 27"/>
          <p:cNvSpPr>
            <a:spLocks noChangeArrowheads="1"/>
          </p:cNvSpPr>
          <p:nvPr/>
        </p:nvSpPr>
        <p:spPr bwMode="gray">
          <a:xfrm>
            <a:off x="6045200" y="2333625"/>
            <a:ext cx="2408238" cy="1114425"/>
          </a:xfrm>
          <a:prstGeom prst="roundRect">
            <a:avLst>
              <a:gd name="adj" fmla="val 16667"/>
            </a:avLst>
          </a:prstGeom>
          <a:solidFill>
            <a:srgbClr val="FFFFFF"/>
          </a:solidFill>
          <a:ln w="9525">
            <a:noFill/>
            <a:round/>
            <a:headEnd/>
            <a:tailEnd/>
          </a:ln>
          <a:effectLst>
            <a:prstShdw prst="shdw18" dist="17961" dir="13500000">
              <a:srgbClr val="FFFFFF">
                <a:gamma/>
                <a:shade val="60000"/>
                <a:invGamma/>
              </a:srgbClr>
            </a:prstShdw>
          </a:effectLst>
        </p:spPr>
        <p:txBody>
          <a:bodyPr wrap="none" anchor="ctr"/>
          <a:lstStyle/>
          <a:p>
            <a:endParaRPr lang="zh-CN" altLang="en-US"/>
          </a:p>
        </p:txBody>
      </p:sp>
      <p:sp>
        <p:nvSpPr>
          <p:cNvPr id="123932" name="Text Box 18"/>
          <p:cNvSpPr txBox="1">
            <a:spLocks noChangeArrowheads="1"/>
          </p:cNvSpPr>
          <p:nvPr/>
        </p:nvSpPr>
        <p:spPr bwMode="white">
          <a:xfrm>
            <a:off x="6446838" y="1928813"/>
            <a:ext cx="1651000" cy="396875"/>
          </a:xfrm>
          <a:prstGeom prst="rect">
            <a:avLst/>
          </a:prstGeom>
          <a:noFill/>
          <a:ln w="9525" algn="ctr">
            <a:noFill/>
            <a:miter lim="800000"/>
            <a:headEnd/>
            <a:tailEnd/>
          </a:ln>
        </p:spPr>
        <p:txBody>
          <a:bodyPr>
            <a:spAutoFit/>
          </a:bodyPr>
          <a:lstStyle/>
          <a:p>
            <a:pPr algn="ctr">
              <a:spcBef>
                <a:spcPct val="50000"/>
              </a:spcBef>
            </a:pPr>
            <a:r>
              <a:rPr lang="zh-CN" altLang="en-US" sz="2000" b="1" dirty="0" smtClean="0">
                <a:solidFill>
                  <a:srgbClr val="FFFFFF"/>
                </a:solidFill>
                <a:ea typeface="宋体" charset="-122"/>
                <a:cs typeface="Arial" charset="0"/>
              </a:rPr>
              <a:t>服务环境</a:t>
            </a:r>
            <a:endParaRPr lang="en-US" altLang="zh-CN" sz="2000" b="1" dirty="0">
              <a:solidFill>
                <a:srgbClr val="FFFFFF"/>
              </a:solidFill>
              <a:ea typeface="宋体" charset="-122"/>
              <a:cs typeface="Arial" charset="0"/>
            </a:endParaRPr>
          </a:p>
        </p:txBody>
      </p:sp>
      <p:sp>
        <p:nvSpPr>
          <p:cNvPr id="123933" name="Text Box 9"/>
          <p:cNvSpPr txBox="1">
            <a:spLocks noChangeArrowheads="1"/>
          </p:cNvSpPr>
          <p:nvPr/>
        </p:nvSpPr>
        <p:spPr bwMode="gray">
          <a:xfrm>
            <a:off x="6086475" y="2411413"/>
            <a:ext cx="2414615" cy="954107"/>
          </a:xfrm>
          <a:prstGeom prst="rect">
            <a:avLst/>
          </a:prstGeom>
          <a:noFill/>
          <a:ln w="9525" algn="ctr">
            <a:noFill/>
            <a:miter lim="800000"/>
            <a:headEnd/>
            <a:tailEnd/>
          </a:ln>
        </p:spPr>
        <p:txBody>
          <a:bodyPr wrap="square">
            <a:spAutoFit/>
          </a:bodyPr>
          <a:lstStyle/>
          <a:p>
            <a:pPr eaLnBrk="0" hangingPunct="0"/>
            <a:r>
              <a:rPr lang="zh-CN" altLang="en-US" sz="1400" dirty="0" smtClean="0">
                <a:latin typeface="宋体" pitchFamily="2" charset="-122"/>
                <a:ea typeface="宋体" pitchFamily="2" charset="-122"/>
              </a:rPr>
              <a:t>互联网的出现为信息服务开创了全新的环境，基于互联网开展的一系列房地产信息服务逐步发展</a:t>
            </a:r>
            <a:endParaRPr lang="en-US" altLang="zh-CN" sz="1400" b="1" dirty="0">
              <a:latin typeface="宋体" pitchFamily="2" charset="-122"/>
              <a:ea typeface="宋体" pitchFamily="2" charset="-122"/>
              <a:cs typeface="Arial" charset="0"/>
            </a:endParaRPr>
          </a:p>
        </p:txBody>
      </p:sp>
      <p:grpSp>
        <p:nvGrpSpPr>
          <p:cNvPr id="2" name="Group 30"/>
          <p:cNvGrpSpPr>
            <a:grpSpLocks/>
          </p:cNvGrpSpPr>
          <p:nvPr/>
        </p:nvGrpSpPr>
        <p:grpSpPr bwMode="auto">
          <a:xfrm>
            <a:off x="3143250" y="2552700"/>
            <a:ext cx="2819400" cy="2803525"/>
            <a:chOff x="1968" y="1488"/>
            <a:chExt cx="1776" cy="1766"/>
          </a:xfrm>
        </p:grpSpPr>
        <p:sp>
          <p:nvSpPr>
            <p:cNvPr id="123935" name="AutoShape 31"/>
            <p:cNvSpPr>
              <a:spLocks noChangeArrowheads="1"/>
            </p:cNvSpPr>
            <p:nvPr/>
          </p:nvSpPr>
          <p:spPr bwMode="gray">
            <a:xfrm rot="6774404">
              <a:off x="2004" y="1578"/>
              <a:ext cx="1688" cy="1664"/>
            </a:xfrm>
            <a:custGeom>
              <a:avLst/>
              <a:gdLst>
                <a:gd name="G0" fmla="+- -1509893 0 0"/>
                <a:gd name="G1" fmla="+- -5955455 0 0"/>
                <a:gd name="G2" fmla="+- -1509893 0 -5955455"/>
                <a:gd name="G3" fmla="+- 10800 0 0"/>
                <a:gd name="G4" fmla="+- 0 0 -1509893"/>
                <a:gd name="T0" fmla="*/ 360 256 1"/>
                <a:gd name="T1" fmla="*/ 0 256 1"/>
                <a:gd name="G5" fmla="+- G2 T0 T1"/>
                <a:gd name="G6" fmla="?: G2 G2 G5"/>
                <a:gd name="G7" fmla="+- 0 0 G6"/>
                <a:gd name="G8" fmla="+- 7926 0 0"/>
                <a:gd name="G9" fmla="+- 0 0 -5955455"/>
                <a:gd name="G10" fmla="+- 7926 0 2700"/>
                <a:gd name="G11" fmla="cos G10 -1509893"/>
                <a:gd name="G12" fmla="sin G10 -1509893"/>
                <a:gd name="G13" fmla="cos 13500 -1509893"/>
                <a:gd name="G14" fmla="sin 13500 -1509893"/>
                <a:gd name="G15" fmla="+- G11 10800 0"/>
                <a:gd name="G16" fmla="+- G12 10800 0"/>
                <a:gd name="G17" fmla="+- G13 10800 0"/>
                <a:gd name="G18" fmla="+- G14 10800 0"/>
                <a:gd name="G19" fmla="*/ 7926 1 2"/>
                <a:gd name="G20" fmla="+- G19 5400 0"/>
                <a:gd name="G21" fmla="cos G20 -1509893"/>
                <a:gd name="G22" fmla="sin G20 -1509893"/>
                <a:gd name="G23" fmla="+- G21 10800 0"/>
                <a:gd name="G24" fmla="+- G12 G23 G22"/>
                <a:gd name="G25" fmla="+- G22 G23 G11"/>
                <a:gd name="G26" fmla="cos 10800 -1509893"/>
                <a:gd name="G27" fmla="sin 10800 -1509893"/>
                <a:gd name="G28" fmla="cos 7926 -1509893"/>
                <a:gd name="G29" fmla="sin 7926 -1509893"/>
                <a:gd name="G30" fmla="+- G26 10800 0"/>
                <a:gd name="G31" fmla="+- G27 10800 0"/>
                <a:gd name="G32" fmla="+- G28 10800 0"/>
                <a:gd name="G33" fmla="+- G29 10800 0"/>
                <a:gd name="G34" fmla="+- G19 5400 0"/>
                <a:gd name="G35" fmla="cos G34 -5955455"/>
                <a:gd name="G36" fmla="sin G34 -5955455"/>
                <a:gd name="G37" fmla="+/ -5955455 -1509893 2"/>
                <a:gd name="T2" fmla="*/ 180 256 1"/>
                <a:gd name="T3" fmla="*/ 0 256 1"/>
                <a:gd name="G38" fmla="+- G37 T2 T3"/>
                <a:gd name="G39" fmla="?: G2 G37 G38"/>
                <a:gd name="G40" fmla="cos 10800 G39"/>
                <a:gd name="G41" fmla="sin 10800 G39"/>
                <a:gd name="G42" fmla="cos 7926 G39"/>
                <a:gd name="G43" fmla="sin 7926 G39"/>
                <a:gd name="G44" fmla="+- G40 10800 0"/>
                <a:gd name="G45" fmla="+- G41 10800 0"/>
                <a:gd name="G46" fmla="+- G42 10800 0"/>
                <a:gd name="G47" fmla="+- G43 10800 0"/>
                <a:gd name="G48" fmla="+- G35 10800 0"/>
                <a:gd name="G49" fmla="+- G36 10800 0"/>
                <a:gd name="T4" fmla="*/ 16689 w 21600"/>
                <a:gd name="T5" fmla="*/ 1746 h 21600"/>
                <a:gd name="T6" fmla="*/ 10657 w 21600"/>
                <a:gd name="T7" fmla="*/ 1438 h 21600"/>
                <a:gd name="T8" fmla="*/ 15121 w 21600"/>
                <a:gd name="T9" fmla="*/ 4156 h 21600"/>
                <a:gd name="T10" fmla="*/ 23223 w 21600"/>
                <a:gd name="T11" fmla="*/ 5516 h 21600"/>
                <a:gd name="T12" fmla="*/ 21035 w 21600"/>
                <a:gd name="T13" fmla="*/ 10942 h 21600"/>
                <a:gd name="T14" fmla="*/ 15609 w 21600"/>
                <a:gd name="T15" fmla="*/ 8754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093" y="7698"/>
                  </a:moveTo>
                  <a:cubicBezTo>
                    <a:pt x="16849" y="4772"/>
                    <a:pt x="13978" y="2874"/>
                    <a:pt x="10800" y="2874"/>
                  </a:cubicBezTo>
                  <a:cubicBezTo>
                    <a:pt x="10759" y="2873"/>
                    <a:pt x="10719" y="2874"/>
                    <a:pt x="10679" y="2874"/>
                  </a:cubicBezTo>
                  <a:lnTo>
                    <a:pt x="10635" y="1"/>
                  </a:lnTo>
                  <a:cubicBezTo>
                    <a:pt x="10690" y="0"/>
                    <a:pt x="10745" y="-1"/>
                    <a:pt x="10800" y="0"/>
                  </a:cubicBezTo>
                  <a:cubicBezTo>
                    <a:pt x="15131" y="0"/>
                    <a:pt x="19043" y="2587"/>
                    <a:pt x="20738" y="6573"/>
                  </a:cubicBezTo>
                  <a:lnTo>
                    <a:pt x="23223" y="5516"/>
                  </a:lnTo>
                  <a:lnTo>
                    <a:pt x="21035" y="10942"/>
                  </a:lnTo>
                  <a:lnTo>
                    <a:pt x="15609" y="8754"/>
                  </a:lnTo>
                  <a:lnTo>
                    <a:pt x="18093" y="7698"/>
                  </a:lnTo>
                  <a:close/>
                </a:path>
              </a:pathLst>
            </a:custGeom>
            <a:gradFill rotWithShape="1">
              <a:gsLst>
                <a:gs pos="0">
                  <a:schemeClr val="hlink">
                    <a:gamma/>
                    <a:shade val="0"/>
                    <a:invGamma/>
                  </a:schemeClr>
                </a:gs>
                <a:gs pos="100000">
                  <a:schemeClr val="hlink"/>
                </a:gs>
              </a:gsLst>
              <a:lin ang="2700000" scaled="1"/>
            </a:gradFill>
            <a:ln w="9525">
              <a:noFill/>
              <a:miter lim="800000"/>
              <a:headEnd/>
              <a:tailEnd/>
            </a:ln>
            <a:effectLst/>
            <a:scene3d>
              <a:camera prst="legacyObliqueTopRight"/>
              <a:lightRig rig="legacyFlat3" dir="b"/>
            </a:scene3d>
            <a:sp3d extrusionH="176200" prstMaterial="legacyMatte">
              <a:bevelT w="13500" h="13500" prst="angle"/>
              <a:bevelB w="13500" h="13500" prst="angle"/>
              <a:extrusionClr>
                <a:schemeClr val="hlink"/>
              </a:extrusionClr>
            </a:sp3d>
          </p:spPr>
          <p:txBody>
            <a:bodyPr wrap="none" anchor="ctr">
              <a:flatTx/>
            </a:bodyPr>
            <a:lstStyle/>
            <a:p>
              <a:endParaRPr lang="zh-CN" altLang="en-US"/>
            </a:p>
          </p:txBody>
        </p:sp>
        <p:sp>
          <p:nvSpPr>
            <p:cNvPr id="123936" name="AutoShape 32"/>
            <p:cNvSpPr>
              <a:spLocks noChangeArrowheads="1"/>
            </p:cNvSpPr>
            <p:nvPr/>
          </p:nvSpPr>
          <p:spPr bwMode="gray">
            <a:xfrm rot="12174404">
              <a:off x="1968" y="1567"/>
              <a:ext cx="1688" cy="1664"/>
            </a:xfrm>
            <a:custGeom>
              <a:avLst/>
              <a:gdLst>
                <a:gd name="G0" fmla="+- -1509893 0 0"/>
                <a:gd name="G1" fmla="+- -5955455 0 0"/>
                <a:gd name="G2" fmla="+- -1509893 0 -5955455"/>
                <a:gd name="G3" fmla="+- 10800 0 0"/>
                <a:gd name="G4" fmla="+- 0 0 -1509893"/>
                <a:gd name="T0" fmla="*/ 360 256 1"/>
                <a:gd name="T1" fmla="*/ 0 256 1"/>
                <a:gd name="G5" fmla="+- G2 T0 T1"/>
                <a:gd name="G6" fmla="?: G2 G2 G5"/>
                <a:gd name="G7" fmla="+- 0 0 G6"/>
                <a:gd name="G8" fmla="+- 7926 0 0"/>
                <a:gd name="G9" fmla="+- 0 0 -5955455"/>
                <a:gd name="G10" fmla="+- 7926 0 2700"/>
                <a:gd name="G11" fmla="cos G10 -1509893"/>
                <a:gd name="G12" fmla="sin G10 -1509893"/>
                <a:gd name="G13" fmla="cos 13500 -1509893"/>
                <a:gd name="G14" fmla="sin 13500 -1509893"/>
                <a:gd name="G15" fmla="+- G11 10800 0"/>
                <a:gd name="G16" fmla="+- G12 10800 0"/>
                <a:gd name="G17" fmla="+- G13 10800 0"/>
                <a:gd name="G18" fmla="+- G14 10800 0"/>
                <a:gd name="G19" fmla="*/ 7926 1 2"/>
                <a:gd name="G20" fmla="+- G19 5400 0"/>
                <a:gd name="G21" fmla="cos G20 -1509893"/>
                <a:gd name="G22" fmla="sin G20 -1509893"/>
                <a:gd name="G23" fmla="+- G21 10800 0"/>
                <a:gd name="G24" fmla="+- G12 G23 G22"/>
                <a:gd name="G25" fmla="+- G22 G23 G11"/>
                <a:gd name="G26" fmla="cos 10800 -1509893"/>
                <a:gd name="G27" fmla="sin 10800 -1509893"/>
                <a:gd name="G28" fmla="cos 7926 -1509893"/>
                <a:gd name="G29" fmla="sin 7926 -1509893"/>
                <a:gd name="G30" fmla="+- G26 10800 0"/>
                <a:gd name="G31" fmla="+- G27 10800 0"/>
                <a:gd name="G32" fmla="+- G28 10800 0"/>
                <a:gd name="G33" fmla="+- G29 10800 0"/>
                <a:gd name="G34" fmla="+- G19 5400 0"/>
                <a:gd name="G35" fmla="cos G34 -5955455"/>
                <a:gd name="G36" fmla="sin G34 -5955455"/>
                <a:gd name="G37" fmla="+/ -5955455 -1509893 2"/>
                <a:gd name="T2" fmla="*/ 180 256 1"/>
                <a:gd name="T3" fmla="*/ 0 256 1"/>
                <a:gd name="G38" fmla="+- G37 T2 T3"/>
                <a:gd name="G39" fmla="?: G2 G37 G38"/>
                <a:gd name="G40" fmla="cos 10800 G39"/>
                <a:gd name="G41" fmla="sin 10800 G39"/>
                <a:gd name="G42" fmla="cos 7926 G39"/>
                <a:gd name="G43" fmla="sin 7926 G39"/>
                <a:gd name="G44" fmla="+- G40 10800 0"/>
                <a:gd name="G45" fmla="+- G41 10800 0"/>
                <a:gd name="G46" fmla="+- G42 10800 0"/>
                <a:gd name="G47" fmla="+- G43 10800 0"/>
                <a:gd name="G48" fmla="+- G35 10800 0"/>
                <a:gd name="G49" fmla="+- G36 10800 0"/>
                <a:gd name="T4" fmla="*/ 16689 w 21600"/>
                <a:gd name="T5" fmla="*/ 1746 h 21600"/>
                <a:gd name="T6" fmla="*/ 10657 w 21600"/>
                <a:gd name="T7" fmla="*/ 1438 h 21600"/>
                <a:gd name="T8" fmla="*/ 15121 w 21600"/>
                <a:gd name="T9" fmla="*/ 4156 h 21600"/>
                <a:gd name="T10" fmla="*/ 23223 w 21600"/>
                <a:gd name="T11" fmla="*/ 5516 h 21600"/>
                <a:gd name="T12" fmla="*/ 21035 w 21600"/>
                <a:gd name="T13" fmla="*/ 10942 h 21600"/>
                <a:gd name="T14" fmla="*/ 15609 w 21600"/>
                <a:gd name="T15" fmla="*/ 8754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093" y="7698"/>
                  </a:moveTo>
                  <a:cubicBezTo>
                    <a:pt x="16849" y="4772"/>
                    <a:pt x="13978" y="2874"/>
                    <a:pt x="10800" y="2874"/>
                  </a:cubicBezTo>
                  <a:cubicBezTo>
                    <a:pt x="10759" y="2873"/>
                    <a:pt x="10719" y="2874"/>
                    <a:pt x="10679" y="2874"/>
                  </a:cubicBezTo>
                  <a:lnTo>
                    <a:pt x="10635" y="1"/>
                  </a:lnTo>
                  <a:cubicBezTo>
                    <a:pt x="10690" y="0"/>
                    <a:pt x="10745" y="-1"/>
                    <a:pt x="10800" y="0"/>
                  </a:cubicBezTo>
                  <a:cubicBezTo>
                    <a:pt x="15131" y="0"/>
                    <a:pt x="19043" y="2587"/>
                    <a:pt x="20738" y="6573"/>
                  </a:cubicBezTo>
                  <a:lnTo>
                    <a:pt x="23223" y="5516"/>
                  </a:lnTo>
                  <a:lnTo>
                    <a:pt x="21035" y="10942"/>
                  </a:lnTo>
                  <a:lnTo>
                    <a:pt x="15609" y="8754"/>
                  </a:lnTo>
                  <a:lnTo>
                    <a:pt x="18093" y="7698"/>
                  </a:lnTo>
                  <a:close/>
                </a:path>
              </a:pathLst>
            </a:custGeom>
            <a:gradFill rotWithShape="1">
              <a:gsLst>
                <a:gs pos="0">
                  <a:schemeClr val="accent1">
                    <a:gamma/>
                    <a:shade val="0"/>
                    <a:invGamma/>
                  </a:schemeClr>
                </a:gs>
                <a:gs pos="100000">
                  <a:schemeClr val="accent1"/>
                </a:gs>
              </a:gsLst>
              <a:lin ang="2700000" scaled="1"/>
            </a:gradFill>
            <a:ln w="9525">
              <a:noFill/>
              <a:miter lim="800000"/>
              <a:headEnd/>
              <a:tailEnd/>
            </a:ln>
            <a:effectLst/>
            <a:scene3d>
              <a:camera prst="legacyObliqueTopRight"/>
              <a:lightRig rig="legacyFlat3" dir="b"/>
            </a:scene3d>
            <a:sp3d extrusionH="176200" prstMaterial="legacyMatte">
              <a:bevelT w="13500" h="13500" prst="angle"/>
              <a:bevelB w="13500" h="13500" prst="angle"/>
              <a:extrusionClr>
                <a:schemeClr val="accent1"/>
              </a:extrusionClr>
            </a:sp3d>
          </p:spPr>
          <p:txBody>
            <a:bodyPr wrap="none" anchor="ctr">
              <a:flatTx/>
            </a:bodyPr>
            <a:lstStyle/>
            <a:p>
              <a:endParaRPr lang="zh-CN" altLang="en-US"/>
            </a:p>
          </p:txBody>
        </p:sp>
        <p:sp>
          <p:nvSpPr>
            <p:cNvPr id="123937" name="AutoShape 33"/>
            <p:cNvSpPr>
              <a:spLocks noChangeArrowheads="1"/>
            </p:cNvSpPr>
            <p:nvPr/>
          </p:nvSpPr>
          <p:spPr bwMode="gray">
            <a:xfrm rot="17574404">
              <a:off x="2029" y="1500"/>
              <a:ext cx="1688" cy="1664"/>
            </a:xfrm>
            <a:custGeom>
              <a:avLst/>
              <a:gdLst>
                <a:gd name="G0" fmla="+- -1509893 0 0"/>
                <a:gd name="G1" fmla="+- -5955455 0 0"/>
                <a:gd name="G2" fmla="+- -1509893 0 -5955455"/>
                <a:gd name="G3" fmla="+- 10800 0 0"/>
                <a:gd name="G4" fmla="+- 0 0 -1509893"/>
                <a:gd name="T0" fmla="*/ 360 256 1"/>
                <a:gd name="T1" fmla="*/ 0 256 1"/>
                <a:gd name="G5" fmla="+- G2 T0 T1"/>
                <a:gd name="G6" fmla="?: G2 G2 G5"/>
                <a:gd name="G7" fmla="+- 0 0 G6"/>
                <a:gd name="G8" fmla="+- 7926 0 0"/>
                <a:gd name="G9" fmla="+- 0 0 -5955455"/>
                <a:gd name="G10" fmla="+- 7926 0 2700"/>
                <a:gd name="G11" fmla="cos G10 -1509893"/>
                <a:gd name="G12" fmla="sin G10 -1509893"/>
                <a:gd name="G13" fmla="cos 13500 -1509893"/>
                <a:gd name="G14" fmla="sin 13500 -1509893"/>
                <a:gd name="G15" fmla="+- G11 10800 0"/>
                <a:gd name="G16" fmla="+- G12 10800 0"/>
                <a:gd name="G17" fmla="+- G13 10800 0"/>
                <a:gd name="G18" fmla="+- G14 10800 0"/>
                <a:gd name="G19" fmla="*/ 7926 1 2"/>
                <a:gd name="G20" fmla="+- G19 5400 0"/>
                <a:gd name="G21" fmla="cos G20 -1509893"/>
                <a:gd name="G22" fmla="sin G20 -1509893"/>
                <a:gd name="G23" fmla="+- G21 10800 0"/>
                <a:gd name="G24" fmla="+- G12 G23 G22"/>
                <a:gd name="G25" fmla="+- G22 G23 G11"/>
                <a:gd name="G26" fmla="cos 10800 -1509893"/>
                <a:gd name="G27" fmla="sin 10800 -1509893"/>
                <a:gd name="G28" fmla="cos 7926 -1509893"/>
                <a:gd name="G29" fmla="sin 7926 -1509893"/>
                <a:gd name="G30" fmla="+- G26 10800 0"/>
                <a:gd name="G31" fmla="+- G27 10800 0"/>
                <a:gd name="G32" fmla="+- G28 10800 0"/>
                <a:gd name="G33" fmla="+- G29 10800 0"/>
                <a:gd name="G34" fmla="+- G19 5400 0"/>
                <a:gd name="G35" fmla="cos G34 -5955455"/>
                <a:gd name="G36" fmla="sin G34 -5955455"/>
                <a:gd name="G37" fmla="+/ -5955455 -1509893 2"/>
                <a:gd name="T2" fmla="*/ 180 256 1"/>
                <a:gd name="T3" fmla="*/ 0 256 1"/>
                <a:gd name="G38" fmla="+- G37 T2 T3"/>
                <a:gd name="G39" fmla="?: G2 G37 G38"/>
                <a:gd name="G40" fmla="cos 10800 G39"/>
                <a:gd name="G41" fmla="sin 10800 G39"/>
                <a:gd name="G42" fmla="cos 7926 G39"/>
                <a:gd name="G43" fmla="sin 7926 G39"/>
                <a:gd name="G44" fmla="+- G40 10800 0"/>
                <a:gd name="G45" fmla="+- G41 10800 0"/>
                <a:gd name="G46" fmla="+- G42 10800 0"/>
                <a:gd name="G47" fmla="+- G43 10800 0"/>
                <a:gd name="G48" fmla="+- G35 10800 0"/>
                <a:gd name="G49" fmla="+- G36 10800 0"/>
                <a:gd name="T4" fmla="*/ 16689 w 21600"/>
                <a:gd name="T5" fmla="*/ 1746 h 21600"/>
                <a:gd name="T6" fmla="*/ 10657 w 21600"/>
                <a:gd name="T7" fmla="*/ 1438 h 21600"/>
                <a:gd name="T8" fmla="*/ 15121 w 21600"/>
                <a:gd name="T9" fmla="*/ 4156 h 21600"/>
                <a:gd name="T10" fmla="*/ 23223 w 21600"/>
                <a:gd name="T11" fmla="*/ 5516 h 21600"/>
                <a:gd name="T12" fmla="*/ 21035 w 21600"/>
                <a:gd name="T13" fmla="*/ 10942 h 21600"/>
                <a:gd name="T14" fmla="*/ 15609 w 21600"/>
                <a:gd name="T15" fmla="*/ 8754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093" y="7698"/>
                  </a:moveTo>
                  <a:cubicBezTo>
                    <a:pt x="16849" y="4772"/>
                    <a:pt x="13978" y="2874"/>
                    <a:pt x="10800" y="2874"/>
                  </a:cubicBezTo>
                  <a:cubicBezTo>
                    <a:pt x="10759" y="2873"/>
                    <a:pt x="10719" y="2874"/>
                    <a:pt x="10679" y="2874"/>
                  </a:cubicBezTo>
                  <a:lnTo>
                    <a:pt x="10635" y="1"/>
                  </a:lnTo>
                  <a:cubicBezTo>
                    <a:pt x="10690" y="0"/>
                    <a:pt x="10745" y="-1"/>
                    <a:pt x="10800" y="0"/>
                  </a:cubicBezTo>
                  <a:cubicBezTo>
                    <a:pt x="15131" y="0"/>
                    <a:pt x="19043" y="2587"/>
                    <a:pt x="20738" y="6573"/>
                  </a:cubicBezTo>
                  <a:lnTo>
                    <a:pt x="23223" y="5516"/>
                  </a:lnTo>
                  <a:lnTo>
                    <a:pt x="21035" y="10942"/>
                  </a:lnTo>
                  <a:lnTo>
                    <a:pt x="15609" y="8754"/>
                  </a:lnTo>
                  <a:lnTo>
                    <a:pt x="18093" y="7698"/>
                  </a:lnTo>
                  <a:close/>
                </a:path>
              </a:pathLst>
            </a:custGeom>
            <a:gradFill rotWithShape="1">
              <a:gsLst>
                <a:gs pos="0">
                  <a:schemeClr val="folHlink">
                    <a:gamma/>
                    <a:shade val="6275"/>
                    <a:invGamma/>
                  </a:schemeClr>
                </a:gs>
                <a:gs pos="100000">
                  <a:schemeClr val="folHlink"/>
                </a:gs>
              </a:gsLst>
              <a:lin ang="2700000" scaled="1"/>
            </a:gradFill>
            <a:ln w="9525">
              <a:noFill/>
              <a:miter lim="800000"/>
              <a:headEnd/>
              <a:tailEnd/>
            </a:ln>
            <a:effectLst/>
            <a:scene3d>
              <a:camera prst="legacyObliqueTopRight"/>
              <a:lightRig rig="legacyFlat3" dir="b"/>
            </a:scene3d>
            <a:sp3d extrusionH="176200" prstMaterial="legacyMatte">
              <a:bevelT w="13500" h="13500" prst="angle"/>
              <a:bevelB w="13500" h="13500" prst="angle"/>
              <a:extrusionClr>
                <a:schemeClr val="folHlink"/>
              </a:extrusionClr>
            </a:sp3d>
          </p:spPr>
          <p:txBody>
            <a:bodyPr wrap="none" anchor="ctr">
              <a:flatTx/>
            </a:bodyPr>
            <a:lstStyle/>
            <a:p>
              <a:endParaRPr lang="zh-CN" altLang="en-US"/>
            </a:p>
          </p:txBody>
        </p:sp>
        <p:sp>
          <p:nvSpPr>
            <p:cNvPr id="123938" name="AutoShape 34"/>
            <p:cNvSpPr>
              <a:spLocks noChangeArrowheads="1"/>
            </p:cNvSpPr>
            <p:nvPr/>
          </p:nvSpPr>
          <p:spPr bwMode="gray">
            <a:xfrm rot="22974404">
              <a:off x="2056" y="1536"/>
              <a:ext cx="1688" cy="1664"/>
            </a:xfrm>
            <a:custGeom>
              <a:avLst/>
              <a:gdLst>
                <a:gd name="G0" fmla="+- -1509893 0 0"/>
                <a:gd name="G1" fmla="+- -5955455 0 0"/>
                <a:gd name="G2" fmla="+- -1509893 0 -5955455"/>
                <a:gd name="G3" fmla="+- 10800 0 0"/>
                <a:gd name="G4" fmla="+- 0 0 -1509893"/>
                <a:gd name="T0" fmla="*/ 360 256 1"/>
                <a:gd name="T1" fmla="*/ 0 256 1"/>
                <a:gd name="G5" fmla="+- G2 T0 T1"/>
                <a:gd name="G6" fmla="?: G2 G2 G5"/>
                <a:gd name="G7" fmla="+- 0 0 G6"/>
                <a:gd name="G8" fmla="+- 7926 0 0"/>
                <a:gd name="G9" fmla="+- 0 0 -5955455"/>
                <a:gd name="G10" fmla="+- 7926 0 2700"/>
                <a:gd name="G11" fmla="cos G10 -1509893"/>
                <a:gd name="G12" fmla="sin G10 -1509893"/>
                <a:gd name="G13" fmla="cos 13500 -1509893"/>
                <a:gd name="G14" fmla="sin 13500 -1509893"/>
                <a:gd name="G15" fmla="+- G11 10800 0"/>
                <a:gd name="G16" fmla="+- G12 10800 0"/>
                <a:gd name="G17" fmla="+- G13 10800 0"/>
                <a:gd name="G18" fmla="+- G14 10800 0"/>
                <a:gd name="G19" fmla="*/ 7926 1 2"/>
                <a:gd name="G20" fmla="+- G19 5400 0"/>
                <a:gd name="G21" fmla="cos G20 -1509893"/>
                <a:gd name="G22" fmla="sin G20 -1509893"/>
                <a:gd name="G23" fmla="+- G21 10800 0"/>
                <a:gd name="G24" fmla="+- G12 G23 G22"/>
                <a:gd name="G25" fmla="+- G22 G23 G11"/>
                <a:gd name="G26" fmla="cos 10800 -1509893"/>
                <a:gd name="G27" fmla="sin 10800 -1509893"/>
                <a:gd name="G28" fmla="cos 7926 -1509893"/>
                <a:gd name="G29" fmla="sin 7926 -1509893"/>
                <a:gd name="G30" fmla="+- G26 10800 0"/>
                <a:gd name="G31" fmla="+- G27 10800 0"/>
                <a:gd name="G32" fmla="+- G28 10800 0"/>
                <a:gd name="G33" fmla="+- G29 10800 0"/>
                <a:gd name="G34" fmla="+- G19 5400 0"/>
                <a:gd name="G35" fmla="cos G34 -5955455"/>
                <a:gd name="G36" fmla="sin G34 -5955455"/>
                <a:gd name="G37" fmla="+/ -5955455 -1509893 2"/>
                <a:gd name="T2" fmla="*/ 180 256 1"/>
                <a:gd name="T3" fmla="*/ 0 256 1"/>
                <a:gd name="G38" fmla="+- G37 T2 T3"/>
                <a:gd name="G39" fmla="?: G2 G37 G38"/>
                <a:gd name="G40" fmla="cos 10800 G39"/>
                <a:gd name="G41" fmla="sin 10800 G39"/>
                <a:gd name="G42" fmla="cos 7926 G39"/>
                <a:gd name="G43" fmla="sin 7926 G39"/>
                <a:gd name="G44" fmla="+- G40 10800 0"/>
                <a:gd name="G45" fmla="+- G41 10800 0"/>
                <a:gd name="G46" fmla="+- G42 10800 0"/>
                <a:gd name="G47" fmla="+- G43 10800 0"/>
                <a:gd name="G48" fmla="+- G35 10800 0"/>
                <a:gd name="G49" fmla="+- G36 10800 0"/>
                <a:gd name="T4" fmla="*/ 16689 w 21600"/>
                <a:gd name="T5" fmla="*/ 1746 h 21600"/>
                <a:gd name="T6" fmla="*/ 10657 w 21600"/>
                <a:gd name="T7" fmla="*/ 1438 h 21600"/>
                <a:gd name="T8" fmla="*/ 15121 w 21600"/>
                <a:gd name="T9" fmla="*/ 4156 h 21600"/>
                <a:gd name="T10" fmla="*/ 23223 w 21600"/>
                <a:gd name="T11" fmla="*/ 5516 h 21600"/>
                <a:gd name="T12" fmla="*/ 21035 w 21600"/>
                <a:gd name="T13" fmla="*/ 10942 h 21600"/>
                <a:gd name="T14" fmla="*/ 15609 w 21600"/>
                <a:gd name="T15" fmla="*/ 8754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093" y="7698"/>
                  </a:moveTo>
                  <a:cubicBezTo>
                    <a:pt x="16849" y="4772"/>
                    <a:pt x="13978" y="2874"/>
                    <a:pt x="10800" y="2874"/>
                  </a:cubicBezTo>
                  <a:cubicBezTo>
                    <a:pt x="10759" y="2873"/>
                    <a:pt x="10719" y="2874"/>
                    <a:pt x="10679" y="2874"/>
                  </a:cubicBezTo>
                  <a:lnTo>
                    <a:pt x="10635" y="1"/>
                  </a:lnTo>
                  <a:cubicBezTo>
                    <a:pt x="10690" y="0"/>
                    <a:pt x="10745" y="-1"/>
                    <a:pt x="10800" y="0"/>
                  </a:cubicBezTo>
                  <a:cubicBezTo>
                    <a:pt x="15131" y="0"/>
                    <a:pt x="19043" y="2587"/>
                    <a:pt x="20738" y="6573"/>
                  </a:cubicBezTo>
                  <a:lnTo>
                    <a:pt x="23223" y="5516"/>
                  </a:lnTo>
                  <a:lnTo>
                    <a:pt x="21035" y="10942"/>
                  </a:lnTo>
                  <a:lnTo>
                    <a:pt x="15609" y="8754"/>
                  </a:lnTo>
                  <a:lnTo>
                    <a:pt x="18093" y="7698"/>
                  </a:lnTo>
                  <a:close/>
                </a:path>
              </a:pathLst>
            </a:custGeom>
            <a:gradFill rotWithShape="1">
              <a:gsLst>
                <a:gs pos="0">
                  <a:schemeClr val="accent2">
                    <a:gamma/>
                    <a:shade val="0"/>
                    <a:invGamma/>
                  </a:schemeClr>
                </a:gs>
                <a:gs pos="100000">
                  <a:schemeClr val="accent2"/>
                </a:gs>
              </a:gsLst>
              <a:lin ang="2700000" scaled="1"/>
            </a:gradFill>
            <a:ln w="9525">
              <a:noFill/>
              <a:miter lim="800000"/>
              <a:headEnd/>
              <a:tailEnd/>
            </a:ln>
            <a:effectLst/>
            <a:scene3d>
              <a:camera prst="legacyObliqueTopRight"/>
              <a:lightRig rig="legacyFlat3" dir="b"/>
            </a:scene3d>
            <a:sp3d extrusionH="176200" prstMaterial="legacyMatte">
              <a:bevelT w="13500" h="13500" prst="angle"/>
              <a:bevelB w="13500" h="13500" prst="angle"/>
              <a:extrusionClr>
                <a:schemeClr val="accent2"/>
              </a:extrusionClr>
            </a:sp3d>
          </p:spPr>
          <p:txBody>
            <a:bodyPr wrap="none" anchor="ctr">
              <a:flatTx/>
            </a:bodyPr>
            <a:lstStyle/>
            <a:p>
              <a:endParaRPr lang="zh-CN" altLang="en-US"/>
            </a:p>
          </p:txBody>
        </p:sp>
      </p:grpSp>
    </p:spTree>
  </p:cSld>
  <p:clrMapOvr>
    <a:masterClrMapping/>
  </p:clrMapOvr>
  <p:transition>
    <p:push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t>生成模式</a:t>
            </a:r>
            <a:r>
              <a:rPr lang="en-US" altLang="zh-CN" sz="4000" dirty="0" smtClean="0"/>
              <a:t>——</a:t>
            </a:r>
            <a:r>
              <a:rPr lang="zh-CN" altLang="en-US" sz="4000" dirty="0" smtClean="0"/>
              <a:t>“平台</a:t>
            </a:r>
            <a:r>
              <a:rPr lang="en-US" altLang="zh-CN" sz="4000" dirty="0" smtClean="0"/>
              <a:t>—</a:t>
            </a:r>
            <a:r>
              <a:rPr lang="zh-CN" altLang="en-US" sz="4000" dirty="0" smtClean="0"/>
              <a:t>自助”模式</a:t>
            </a:r>
            <a:endParaRPr lang="zh-CN" altLang="en-US" sz="4000" dirty="0"/>
          </a:p>
        </p:txBody>
      </p:sp>
      <p:sp>
        <p:nvSpPr>
          <p:cNvPr id="3" name="内容占位符 2"/>
          <p:cNvSpPr>
            <a:spLocks noGrp="1"/>
          </p:cNvSpPr>
          <p:nvPr>
            <p:ph idx="1"/>
          </p:nvPr>
        </p:nvSpPr>
        <p:spPr>
          <a:xfrm>
            <a:off x="228600" y="1500174"/>
            <a:ext cx="8382000" cy="4824426"/>
          </a:xfrm>
        </p:spPr>
        <p:txBody>
          <a:bodyPr/>
          <a:lstStyle/>
          <a:p>
            <a:pPr>
              <a:lnSpc>
                <a:spcPct val="150000"/>
              </a:lnSpc>
            </a:pPr>
            <a:r>
              <a:rPr lang="zh-CN" altLang="en-US" sz="2400" b="0" dirty="0" smtClean="0">
                <a:latin typeface="宋体" pitchFamily="2" charset="-122"/>
                <a:ea typeface="宋体" pitchFamily="2" charset="-122"/>
              </a:rPr>
              <a:t>在面向社会公众和相关组织提供房地产信息服务时，政府的一大任务就是收集、组织、加工房地产相关信息并搭建服务平台（即门户网站）发布、提供这些信息</a:t>
            </a:r>
            <a:endParaRPr lang="en-US" altLang="zh-CN" sz="2400" b="0" dirty="0" smtClean="0">
              <a:latin typeface="宋体" pitchFamily="2" charset="-122"/>
              <a:ea typeface="宋体" pitchFamily="2" charset="-122"/>
            </a:endParaRPr>
          </a:p>
          <a:p>
            <a:pPr>
              <a:lnSpc>
                <a:spcPct val="150000"/>
              </a:lnSpc>
            </a:pPr>
            <a:r>
              <a:rPr lang="zh-CN" altLang="en-US" sz="2400" b="0" dirty="0" smtClean="0">
                <a:latin typeface="宋体" pitchFamily="2" charset="-122"/>
                <a:ea typeface="宋体" pitchFamily="2" charset="-122"/>
              </a:rPr>
              <a:t>用户结合自身需求，积极主动地到网站上寻找所需信息，实现“自助服务”</a:t>
            </a:r>
            <a:endParaRPr lang="en-US" altLang="zh-CN" sz="2400" b="0" dirty="0" smtClean="0">
              <a:latin typeface="宋体" pitchFamily="2" charset="-122"/>
              <a:ea typeface="宋体" pitchFamily="2" charset="-122"/>
            </a:endParaRPr>
          </a:p>
          <a:p>
            <a:pPr>
              <a:lnSpc>
                <a:spcPct val="150000"/>
              </a:lnSpc>
            </a:pPr>
            <a:r>
              <a:rPr lang="zh-CN" altLang="en-US" sz="2400" b="0" dirty="0" smtClean="0">
                <a:latin typeface="宋体" pitchFamily="2" charset="-122"/>
                <a:ea typeface="宋体" pitchFamily="2" charset="-122"/>
              </a:rPr>
              <a:t>由此形成的“信息用户</a:t>
            </a:r>
            <a:r>
              <a:rPr lang="en-US" altLang="zh-CN" sz="2400" b="0" dirty="0" smtClean="0">
                <a:latin typeface="宋体" pitchFamily="2" charset="-122"/>
                <a:ea typeface="宋体" pitchFamily="2" charset="-122"/>
              </a:rPr>
              <a:t>—</a:t>
            </a:r>
            <a:r>
              <a:rPr lang="zh-CN" altLang="en-US" sz="2400" b="0" dirty="0" smtClean="0">
                <a:latin typeface="宋体" pitchFamily="2" charset="-122"/>
                <a:ea typeface="宋体" pitchFamily="2" charset="-122"/>
              </a:rPr>
              <a:t>服务策略</a:t>
            </a:r>
            <a:r>
              <a:rPr lang="en-US" altLang="zh-CN" sz="2400" b="0" dirty="0" smtClean="0">
                <a:latin typeface="宋体" pitchFamily="2" charset="-122"/>
                <a:ea typeface="宋体" pitchFamily="2" charset="-122"/>
              </a:rPr>
              <a:t>—</a:t>
            </a:r>
            <a:r>
              <a:rPr lang="zh-CN" altLang="en-US" sz="2400" b="0" dirty="0" smtClean="0">
                <a:latin typeface="宋体" pitchFamily="2" charset="-122"/>
                <a:ea typeface="宋体" pitchFamily="2" charset="-122"/>
              </a:rPr>
              <a:t>服务内容”关系链正是“平台</a:t>
            </a:r>
            <a:r>
              <a:rPr lang="en-US" altLang="zh-CN" sz="2400" b="0" dirty="0" smtClean="0">
                <a:latin typeface="宋体" pitchFamily="2" charset="-122"/>
                <a:ea typeface="宋体" pitchFamily="2" charset="-122"/>
              </a:rPr>
              <a:t>—</a:t>
            </a:r>
            <a:r>
              <a:rPr lang="zh-CN" altLang="en-US" sz="2400" b="0" dirty="0" smtClean="0">
                <a:latin typeface="宋体" pitchFamily="2" charset="-122"/>
                <a:ea typeface="宋体" pitchFamily="2" charset="-122"/>
              </a:rPr>
              <a:t>自助”模式的体现</a:t>
            </a:r>
            <a:endParaRPr lang="zh-CN" altLang="en-US" sz="2400" b="0" dirty="0">
              <a:latin typeface="宋体" pitchFamily="2" charset="-122"/>
              <a:ea typeface="宋体" pitchFamily="2" charset="-122"/>
            </a:endParaRPr>
          </a:p>
        </p:txBody>
      </p:sp>
    </p:spTree>
  </p:cSld>
  <p:clrMapOvr>
    <a:masterClrMapping/>
  </p:clrMapOvr>
  <p:transition>
    <p:cover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t>“平台</a:t>
            </a:r>
            <a:r>
              <a:rPr lang="en-US" altLang="zh-CN" sz="4000" dirty="0" smtClean="0"/>
              <a:t>—</a:t>
            </a:r>
            <a:r>
              <a:rPr lang="zh-CN" altLang="en-US" sz="4000" dirty="0" smtClean="0"/>
              <a:t>自助”模式实例分析</a:t>
            </a:r>
            <a:endParaRPr lang="zh-CN" altLang="en-US" sz="4000" dirty="0"/>
          </a:p>
        </p:txBody>
      </p:sp>
      <p:sp>
        <p:nvSpPr>
          <p:cNvPr id="3" name="内容占位符 2"/>
          <p:cNvSpPr>
            <a:spLocks noGrp="1"/>
          </p:cNvSpPr>
          <p:nvPr>
            <p:ph idx="1"/>
          </p:nvPr>
        </p:nvSpPr>
        <p:spPr>
          <a:xfrm>
            <a:off x="228600" y="1357298"/>
            <a:ext cx="8382000" cy="4967302"/>
          </a:xfrm>
        </p:spPr>
        <p:txBody>
          <a:bodyPr/>
          <a:lstStyle/>
          <a:p>
            <a:r>
              <a:rPr lang="zh-CN" altLang="en-US" sz="1800" b="0" dirty="0" smtClean="0">
                <a:latin typeface="宋体" pitchFamily="2" charset="-122"/>
                <a:ea typeface="宋体" pitchFamily="2" charset="-122"/>
              </a:rPr>
              <a:t>用户对北京市住房和城乡建设委员会门户网站设置的“查询中心”模块的使用就是“平台</a:t>
            </a:r>
            <a:r>
              <a:rPr lang="en-US" altLang="zh-CN" sz="1800" b="0" dirty="0" smtClean="0">
                <a:latin typeface="宋体" pitchFamily="2" charset="-122"/>
                <a:ea typeface="宋体" pitchFamily="2" charset="-122"/>
              </a:rPr>
              <a:t>—</a:t>
            </a:r>
            <a:r>
              <a:rPr lang="zh-CN" altLang="en-US" sz="1800" b="0" dirty="0" smtClean="0">
                <a:latin typeface="宋体" pitchFamily="2" charset="-122"/>
                <a:ea typeface="宋体" pitchFamily="2" charset="-122"/>
              </a:rPr>
              <a:t>自助”模式的实例体现</a:t>
            </a:r>
            <a:endParaRPr lang="zh-CN" altLang="en-US" sz="1800" b="0" dirty="0">
              <a:latin typeface="宋体" pitchFamily="2" charset="-122"/>
              <a:ea typeface="宋体" pitchFamily="2" charset="-122"/>
            </a:endParaRPr>
          </a:p>
        </p:txBody>
      </p:sp>
      <p:pic>
        <p:nvPicPr>
          <p:cNvPr id="4" name="图片 3" descr="平台自助1.jpg"/>
          <p:cNvPicPr/>
          <p:nvPr/>
        </p:nvPicPr>
        <p:blipFill>
          <a:blip r:embed="rId2"/>
          <a:stretch>
            <a:fillRect/>
          </a:stretch>
        </p:blipFill>
        <p:spPr>
          <a:xfrm>
            <a:off x="571472" y="2000240"/>
            <a:ext cx="7858180" cy="3071834"/>
          </a:xfrm>
          <a:prstGeom prst="rect">
            <a:avLst/>
          </a:prstGeom>
        </p:spPr>
      </p:pic>
      <p:pic>
        <p:nvPicPr>
          <p:cNvPr id="5" name="图片 4" descr="平台自助2.jpg"/>
          <p:cNvPicPr/>
          <p:nvPr/>
        </p:nvPicPr>
        <p:blipFill>
          <a:blip r:embed="rId3"/>
          <a:stretch>
            <a:fillRect/>
          </a:stretch>
        </p:blipFill>
        <p:spPr>
          <a:xfrm>
            <a:off x="571472" y="5072074"/>
            <a:ext cx="7858180" cy="1571628"/>
          </a:xfrm>
          <a:prstGeom prst="rect">
            <a:avLst/>
          </a:prstGeom>
        </p:spPr>
      </p:pic>
      <p:sp>
        <p:nvSpPr>
          <p:cNvPr id="6" name="椭圆 5"/>
          <p:cNvSpPr/>
          <p:nvPr/>
        </p:nvSpPr>
        <p:spPr>
          <a:xfrm>
            <a:off x="857224" y="2000240"/>
            <a:ext cx="1214446" cy="285752"/>
          </a:xfrm>
          <a:prstGeom prst="ellipse">
            <a:avLst/>
          </a:prstGeom>
          <a:noFill/>
          <a:ln w="28575">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noFill/>
            </a:endParaRPr>
          </a:p>
        </p:txBody>
      </p:sp>
      <p:sp>
        <p:nvSpPr>
          <p:cNvPr id="7" name="椭圆 6"/>
          <p:cNvSpPr/>
          <p:nvPr/>
        </p:nvSpPr>
        <p:spPr>
          <a:xfrm>
            <a:off x="857224" y="5072074"/>
            <a:ext cx="1214446" cy="285752"/>
          </a:xfrm>
          <a:prstGeom prst="ellipse">
            <a:avLst/>
          </a:prstGeom>
          <a:noFill/>
          <a:ln w="28575">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noFill/>
            </a:endParaRPr>
          </a:p>
        </p:txBody>
      </p:sp>
      <p:cxnSp>
        <p:nvCxnSpPr>
          <p:cNvPr id="15" name="直接连接符 14"/>
          <p:cNvCxnSpPr/>
          <p:nvPr/>
        </p:nvCxnSpPr>
        <p:spPr>
          <a:xfrm>
            <a:off x="6215074" y="2571744"/>
            <a:ext cx="1428760" cy="1588"/>
          </a:xfrm>
          <a:prstGeom prst="line">
            <a:avLst/>
          </a:prstGeom>
          <a:ln w="57150">
            <a:solidFill>
              <a:schemeClr val="tx2">
                <a:lumMod val="60000"/>
                <a:lumOff val="40000"/>
              </a:schemeClr>
            </a:solidFill>
          </a:ln>
        </p:spPr>
        <p:style>
          <a:lnRef idx="1">
            <a:schemeClr val="accent2"/>
          </a:lnRef>
          <a:fillRef idx="0">
            <a:schemeClr val="accent2"/>
          </a:fillRef>
          <a:effectRef idx="0">
            <a:schemeClr val="accent2"/>
          </a:effectRef>
          <a:fontRef idx="minor">
            <a:schemeClr val="tx1"/>
          </a:fontRef>
        </p:style>
      </p:cxnSp>
    </p:spTree>
  </p:cSld>
  <p:clrMapOvr>
    <a:masterClrMapping/>
  </p:clrMapOvr>
  <p:transition>
    <p:cover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t>“平台</a:t>
            </a:r>
            <a:r>
              <a:rPr lang="en-US" altLang="zh-CN" sz="4000" dirty="0" smtClean="0"/>
              <a:t>—</a:t>
            </a:r>
            <a:r>
              <a:rPr lang="zh-CN" altLang="en-US" sz="4000" dirty="0" smtClean="0"/>
              <a:t>自助”模式实例分析</a:t>
            </a:r>
            <a:endParaRPr lang="zh-CN" altLang="en-US" sz="4000" dirty="0"/>
          </a:p>
        </p:txBody>
      </p:sp>
      <p:sp>
        <p:nvSpPr>
          <p:cNvPr id="3" name="内容占位符 2"/>
          <p:cNvSpPr>
            <a:spLocks noGrp="1"/>
          </p:cNvSpPr>
          <p:nvPr>
            <p:ph idx="1"/>
          </p:nvPr>
        </p:nvSpPr>
        <p:spPr>
          <a:xfrm>
            <a:off x="228600" y="1142984"/>
            <a:ext cx="8382000" cy="5181616"/>
          </a:xfrm>
        </p:spPr>
        <p:txBody>
          <a:bodyPr/>
          <a:lstStyle/>
          <a:p>
            <a:pPr>
              <a:buFont typeface="Wingdings" pitchFamily="2" charset="2"/>
              <a:buChar char="Ø"/>
            </a:pPr>
            <a:r>
              <a:rPr lang="zh-CN" altLang="en-US" sz="1800" b="0" dirty="0" smtClean="0">
                <a:latin typeface="宋体" pitchFamily="2" charset="-122"/>
                <a:ea typeface="宋体" pitchFamily="2" charset="-122"/>
              </a:rPr>
              <a:t>点击“新建经济适用住房项目查询”，出现如下界面</a:t>
            </a:r>
            <a:endParaRPr lang="zh-CN" altLang="en-US" sz="1800" b="0" dirty="0">
              <a:latin typeface="宋体" pitchFamily="2" charset="-122"/>
              <a:ea typeface="宋体" pitchFamily="2" charset="-122"/>
            </a:endParaRPr>
          </a:p>
        </p:txBody>
      </p:sp>
      <p:pic>
        <p:nvPicPr>
          <p:cNvPr id="9" name="图片 8" descr="平台自助3.jpg"/>
          <p:cNvPicPr/>
          <p:nvPr/>
        </p:nvPicPr>
        <p:blipFill>
          <a:blip r:embed="rId2"/>
          <a:stretch>
            <a:fillRect/>
          </a:stretch>
        </p:blipFill>
        <p:spPr>
          <a:xfrm>
            <a:off x="357158" y="1571612"/>
            <a:ext cx="8501122" cy="3714776"/>
          </a:xfrm>
          <a:prstGeom prst="rect">
            <a:avLst/>
          </a:prstGeom>
        </p:spPr>
      </p:pic>
      <p:pic>
        <p:nvPicPr>
          <p:cNvPr id="11" name="图片 10" descr="自助平台4.jpg"/>
          <p:cNvPicPr/>
          <p:nvPr/>
        </p:nvPicPr>
        <p:blipFill>
          <a:blip r:embed="rId3"/>
          <a:stretch>
            <a:fillRect/>
          </a:stretch>
        </p:blipFill>
        <p:spPr>
          <a:xfrm>
            <a:off x="3500430" y="5286388"/>
            <a:ext cx="5274310" cy="1400175"/>
          </a:xfrm>
          <a:prstGeom prst="rect">
            <a:avLst/>
          </a:prstGeom>
        </p:spPr>
      </p:pic>
      <p:sp>
        <p:nvSpPr>
          <p:cNvPr id="12" name="TextBox 11"/>
          <p:cNvSpPr txBox="1"/>
          <p:nvPr/>
        </p:nvSpPr>
        <p:spPr>
          <a:xfrm>
            <a:off x="357158" y="5286388"/>
            <a:ext cx="3071834" cy="1477328"/>
          </a:xfrm>
          <a:prstGeom prst="rect">
            <a:avLst/>
          </a:prstGeom>
          <a:noFill/>
        </p:spPr>
        <p:txBody>
          <a:bodyPr wrap="square" rtlCol="0">
            <a:spAutoFit/>
          </a:bodyPr>
          <a:lstStyle/>
          <a:p>
            <a:pPr>
              <a:buFont typeface="Wingdings" pitchFamily="2" charset="2"/>
              <a:buChar char="Ø"/>
            </a:pPr>
            <a:r>
              <a:rPr lang="zh-CN" altLang="en-US" dirty="0" smtClean="0"/>
              <a:t>   </a:t>
            </a:r>
            <a:r>
              <a:rPr lang="zh-CN" altLang="en-US" dirty="0" smtClean="0">
                <a:latin typeface="宋体" pitchFamily="2" charset="-122"/>
                <a:ea typeface="宋体" pitchFamily="2" charset="-122"/>
              </a:rPr>
              <a:t>除此以外，用户通过导航栏对房屋管理、住房保障、住房改革等相关信息的自主查询以及对于搜索框的使用都是一种“自助服务”</a:t>
            </a:r>
            <a:endParaRPr lang="zh-CN" altLang="en-US" dirty="0">
              <a:latin typeface="宋体" pitchFamily="2" charset="-122"/>
              <a:ea typeface="宋体" pitchFamily="2" charset="-122"/>
            </a:endParaRPr>
          </a:p>
        </p:txBody>
      </p:sp>
    </p:spTree>
  </p:cSld>
  <p:clrMapOvr>
    <a:masterClrMapping/>
  </p:clrMapOvr>
  <p:transition>
    <p:cover dir="l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t>生成模式</a:t>
            </a:r>
            <a:r>
              <a:rPr lang="en-US" altLang="zh-CN" sz="4000" dirty="0" smtClean="0"/>
              <a:t>——</a:t>
            </a:r>
            <a:r>
              <a:rPr lang="zh-CN" altLang="en-US" sz="4000" dirty="0" smtClean="0"/>
              <a:t>“用户</a:t>
            </a:r>
            <a:r>
              <a:rPr lang="en-US" altLang="zh-CN" sz="4000" dirty="0" smtClean="0"/>
              <a:t>—</a:t>
            </a:r>
            <a:r>
              <a:rPr lang="zh-CN" altLang="en-US" sz="4000" dirty="0" smtClean="0"/>
              <a:t>吸引”模式</a:t>
            </a:r>
            <a:endParaRPr lang="zh-CN" altLang="en-US" sz="4000" dirty="0"/>
          </a:p>
        </p:txBody>
      </p:sp>
      <p:sp>
        <p:nvSpPr>
          <p:cNvPr id="3" name="内容占位符 2"/>
          <p:cNvSpPr>
            <a:spLocks noGrp="1"/>
          </p:cNvSpPr>
          <p:nvPr>
            <p:ph idx="1"/>
          </p:nvPr>
        </p:nvSpPr>
        <p:spPr>
          <a:xfrm>
            <a:off x="228600" y="1428736"/>
            <a:ext cx="8382000" cy="4895864"/>
          </a:xfrm>
        </p:spPr>
        <p:txBody>
          <a:bodyPr/>
          <a:lstStyle/>
          <a:p>
            <a:pPr>
              <a:lnSpc>
                <a:spcPct val="125000"/>
              </a:lnSpc>
            </a:pPr>
            <a:r>
              <a:rPr lang="zh-CN" altLang="en-US" sz="2000" b="0" dirty="0" smtClean="0">
                <a:latin typeface="宋体" pitchFamily="2" charset="-122"/>
                <a:ea typeface="宋体" pitchFamily="2" charset="-122"/>
              </a:rPr>
              <a:t>我国有关政府部门建立门户网站提供的是一种互联网门户服务</a:t>
            </a:r>
            <a:endParaRPr lang="en-US" altLang="zh-CN" sz="2000" b="0" dirty="0" smtClean="0">
              <a:latin typeface="宋体" pitchFamily="2" charset="-122"/>
              <a:ea typeface="宋体" pitchFamily="2" charset="-122"/>
            </a:endParaRPr>
          </a:p>
          <a:p>
            <a:pPr>
              <a:lnSpc>
                <a:spcPct val="125000"/>
              </a:lnSpc>
            </a:pPr>
            <a:r>
              <a:rPr lang="zh-CN" altLang="en-US" sz="2000" b="0" dirty="0" smtClean="0">
                <a:latin typeface="宋体" pitchFamily="2" charset="-122"/>
                <a:ea typeface="宋体" pitchFamily="2" charset="-122"/>
              </a:rPr>
              <a:t>服务者通过对房地产相关信息与服务内容的细分、组织与呈现，满足公众的相关信息需求，增强并保持网站对作为信息用户的个人与组织的吸引力</a:t>
            </a:r>
          </a:p>
          <a:p>
            <a:pPr>
              <a:lnSpc>
                <a:spcPct val="125000"/>
              </a:lnSpc>
            </a:pPr>
            <a:r>
              <a:rPr lang="zh-CN" altLang="en-US" sz="2000" b="0" dirty="0" smtClean="0">
                <a:latin typeface="宋体" pitchFamily="2" charset="-122"/>
                <a:ea typeface="宋体" pitchFamily="2" charset="-122"/>
              </a:rPr>
              <a:t>不过，与一般企业为盈利而提供互联网门户服务不同，政府部门提供该项服务的目的并不在于盈利，而在于服务公众，满足社会公众和相关组织的信息需求，为用户提供便利，促进相关行业的健康发展，属于公共服务的范畴</a:t>
            </a:r>
            <a:endParaRPr lang="en-US" altLang="zh-CN" sz="2000" b="0" dirty="0" smtClean="0">
              <a:latin typeface="宋体" pitchFamily="2" charset="-122"/>
              <a:ea typeface="宋体" pitchFamily="2" charset="-122"/>
            </a:endParaRPr>
          </a:p>
          <a:p>
            <a:pPr>
              <a:lnSpc>
                <a:spcPct val="125000"/>
              </a:lnSpc>
            </a:pPr>
            <a:r>
              <a:rPr lang="zh-CN" altLang="en-US" sz="2000" b="0" dirty="0" smtClean="0">
                <a:latin typeface="宋体" pitchFamily="2" charset="-122"/>
                <a:ea typeface="宋体" pitchFamily="2" charset="-122"/>
              </a:rPr>
              <a:t>服务者之所以要增强并保持对用户的吸引力，是为了保障其公共服务的效果，确保在此项公共服务方面的投入能够获得应有的社会收益</a:t>
            </a:r>
            <a:endParaRPr lang="en-US" altLang="zh-CN" sz="2000" b="0" dirty="0" smtClean="0">
              <a:latin typeface="宋体" pitchFamily="2" charset="-122"/>
              <a:ea typeface="宋体" pitchFamily="2" charset="-122"/>
            </a:endParaRPr>
          </a:p>
          <a:p>
            <a:pPr>
              <a:lnSpc>
                <a:spcPct val="125000"/>
              </a:lnSpc>
            </a:pPr>
            <a:r>
              <a:rPr lang="zh-CN" altLang="en-US" sz="2000" b="0" dirty="0" smtClean="0">
                <a:latin typeface="宋体" pitchFamily="2" charset="-122"/>
                <a:ea typeface="宋体" pitchFamily="2" charset="-122"/>
              </a:rPr>
              <a:t>对用户吸引力的保持与增强也是对此项服务的肯定，并有利于提升政府的影响力、构建良好的政府形象</a:t>
            </a:r>
            <a:endParaRPr lang="zh-CN" altLang="en-US" sz="2000" b="0" dirty="0">
              <a:latin typeface="宋体" pitchFamily="2" charset="-122"/>
              <a:ea typeface="宋体" pitchFamily="2" charset="-122"/>
            </a:endParaRPr>
          </a:p>
        </p:txBody>
      </p:sp>
    </p:spTree>
  </p:cSld>
  <p:clrMapOvr>
    <a:masterClrMapping/>
  </p:clrMapOvr>
  <p:transition>
    <p:cover dir="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t>“用户</a:t>
            </a:r>
            <a:r>
              <a:rPr lang="en-US" altLang="zh-CN" sz="4000" dirty="0" smtClean="0"/>
              <a:t>—</a:t>
            </a:r>
            <a:r>
              <a:rPr lang="zh-CN" altLang="en-US" sz="4000" dirty="0" smtClean="0"/>
              <a:t>吸引”模式实例分析</a:t>
            </a:r>
            <a:endParaRPr lang="zh-CN" altLang="en-US" sz="4000" dirty="0"/>
          </a:p>
        </p:txBody>
      </p:sp>
      <p:grpSp>
        <p:nvGrpSpPr>
          <p:cNvPr id="3" name="Group 18"/>
          <p:cNvGrpSpPr>
            <a:grpSpLocks noGrp="1"/>
          </p:cNvGrpSpPr>
          <p:nvPr>
            <p:ph idx="1"/>
          </p:nvPr>
        </p:nvGrpSpPr>
        <p:grpSpPr bwMode="auto">
          <a:xfrm>
            <a:off x="356665" y="2143116"/>
            <a:ext cx="8113405" cy="4321236"/>
            <a:chOff x="1055" y="1296"/>
            <a:chExt cx="3458" cy="2905"/>
          </a:xfrm>
        </p:grpSpPr>
        <p:sp>
          <p:nvSpPr>
            <p:cNvPr id="5" name="Freeform 19"/>
            <p:cNvSpPr>
              <a:spLocks/>
            </p:cNvSpPr>
            <p:nvPr/>
          </p:nvSpPr>
          <p:spPr bwMode="gray">
            <a:xfrm rot="-794496">
              <a:off x="2989" y="1859"/>
              <a:ext cx="725" cy="2089"/>
            </a:xfrm>
            <a:custGeom>
              <a:avLst/>
              <a:gdLst/>
              <a:ahLst/>
              <a:cxnLst>
                <a:cxn ang="0">
                  <a:pos x="0" y="0"/>
                </a:cxn>
                <a:cxn ang="0">
                  <a:pos x="48" y="14"/>
                </a:cxn>
                <a:cxn ang="0">
                  <a:pos x="98" y="32"/>
                </a:cxn>
                <a:cxn ang="0">
                  <a:pos x="147" y="54"/>
                </a:cxn>
                <a:cxn ang="0">
                  <a:pos x="195" y="81"/>
                </a:cxn>
                <a:cxn ang="0">
                  <a:pos x="242" y="111"/>
                </a:cxn>
                <a:cxn ang="0">
                  <a:pos x="288" y="147"/>
                </a:cxn>
                <a:cxn ang="0">
                  <a:pos x="333" y="185"/>
                </a:cxn>
                <a:cxn ang="0">
                  <a:pos x="377" y="228"/>
                </a:cxn>
                <a:cxn ang="0">
                  <a:pos x="418" y="275"/>
                </a:cxn>
                <a:cxn ang="0">
                  <a:pos x="457" y="325"/>
                </a:cxn>
                <a:cxn ang="0">
                  <a:pos x="493" y="379"/>
                </a:cxn>
                <a:cxn ang="0">
                  <a:pos x="526" y="437"/>
                </a:cxn>
                <a:cxn ang="0">
                  <a:pos x="555" y="497"/>
                </a:cxn>
                <a:cxn ang="0">
                  <a:pos x="582" y="562"/>
                </a:cxn>
                <a:cxn ang="0">
                  <a:pos x="604" y="630"/>
                </a:cxn>
                <a:cxn ang="0">
                  <a:pos x="621" y="700"/>
                </a:cxn>
                <a:cxn ang="0">
                  <a:pos x="634" y="774"/>
                </a:cxn>
                <a:cxn ang="0">
                  <a:pos x="642" y="851"/>
                </a:cxn>
                <a:cxn ang="0">
                  <a:pos x="646" y="930"/>
                </a:cxn>
                <a:cxn ang="0">
                  <a:pos x="643" y="1011"/>
                </a:cxn>
                <a:cxn ang="0">
                  <a:pos x="636" y="1086"/>
                </a:cxn>
                <a:cxn ang="0">
                  <a:pos x="623" y="1160"/>
                </a:cxn>
                <a:cxn ang="0">
                  <a:pos x="607" y="1230"/>
                </a:cxn>
                <a:cxn ang="0">
                  <a:pos x="585" y="1297"/>
                </a:cxn>
                <a:cxn ang="0">
                  <a:pos x="561" y="1361"/>
                </a:cxn>
                <a:cxn ang="0">
                  <a:pos x="533" y="1421"/>
                </a:cxn>
                <a:cxn ang="0">
                  <a:pos x="500" y="1478"/>
                </a:cxn>
                <a:cxn ang="0">
                  <a:pos x="466" y="1532"/>
                </a:cxn>
                <a:cxn ang="0">
                  <a:pos x="428" y="1582"/>
                </a:cxn>
                <a:cxn ang="0">
                  <a:pos x="388" y="1627"/>
                </a:cxn>
                <a:cxn ang="0">
                  <a:pos x="345" y="1670"/>
                </a:cxn>
                <a:cxn ang="0">
                  <a:pos x="301" y="1709"/>
                </a:cxn>
                <a:cxn ang="0">
                  <a:pos x="254" y="1744"/>
                </a:cxn>
                <a:cxn ang="0">
                  <a:pos x="205" y="1776"/>
                </a:cxn>
                <a:cxn ang="0">
                  <a:pos x="156" y="1803"/>
                </a:cxn>
                <a:cxn ang="0">
                  <a:pos x="104" y="1826"/>
                </a:cxn>
                <a:cxn ang="0">
                  <a:pos x="53" y="1846"/>
                </a:cxn>
                <a:cxn ang="0">
                  <a:pos x="0" y="1861"/>
                </a:cxn>
                <a:cxn ang="0">
                  <a:pos x="0" y="0"/>
                </a:cxn>
              </a:cxnLst>
              <a:rect l="0" t="0" r="r" b="b"/>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003399">
                    <a:gamma/>
                    <a:tint val="0"/>
                    <a:invGamma/>
                  </a:srgbClr>
                </a:gs>
                <a:gs pos="100000">
                  <a:srgbClr val="003399"/>
                </a:gs>
              </a:gsLst>
              <a:lin ang="0" scaled="1"/>
            </a:gradFill>
            <a:ln w="6350">
              <a:noFill/>
              <a:prstDash val="solid"/>
              <a:round/>
              <a:headEnd/>
              <a:tailEnd/>
            </a:ln>
          </p:spPr>
          <p:txBody>
            <a:bodyPr/>
            <a:lstStyle/>
            <a:p>
              <a:endParaRPr lang="zh-CN" altLang="en-US"/>
            </a:p>
          </p:txBody>
        </p:sp>
        <p:sp>
          <p:nvSpPr>
            <p:cNvPr id="6" name="Freeform 20"/>
            <p:cNvSpPr>
              <a:spLocks/>
            </p:cNvSpPr>
            <p:nvPr/>
          </p:nvSpPr>
          <p:spPr bwMode="gray">
            <a:xfrm rot="5461794">
              <a:off x="1859" y="1577"/>
              <a:ext cx="725" cy="2089"/>
            </a:xfrm>
            <a:custGeom>
              <a:avLst/>
              <a:gdLst/>
              <a:ahLst/>
              <a:cxnLst>
                <a:cxn ang="0">
                  <a:pos x="0" y="0"/>
                </a:cxn>
                <a:cxn ang="0">
                  <a:pos x="48" y="14"/>
                </a:cxn>
                <a:cxn ang="0">
                  <a:pos x="98" y="32"/>
                </a:cxn>
                <a:cxn ang="0">
                  <a:pos x="147" y="54"/>
                </a:cxn>
                <a:cxn ang="0">
                  <a:pos x="195" y="81"/>
                </a:cxn>
                <a:cxn ang="0">
                  <a:pos x="242" y="111"/>
                </a:cxn>
                <a:cxn ang="0">
                  <a:pos x="288" y="147"/>
                </a:cxn>
                <a:cxn ang="0">
                  <a:pos x="333" y="185"/>
                </a:cxn>
                <a:cxn ang="0">
                  <a:pos x="377" y="228"/>
                </a:cxn>
                <a:cxn ang="0">
                  <a:pos x="418" y="275"/>
                </a:cxn>
                <a:cxn ang="0">
                  <a:pos x="457" y="325"/>
                </a:cxn>
                <a:cxn ang="0">
                  <a:pos x="493" y="379"/>
                </a:cxn>
                <a:cxn ang="0">
                  <a:pos x="526" y="437"/>
                </a:cxn>
                <a:cxn ang="0">
                  <a:pos x="555" y="497"/>
                </a:cxn>
                <a:cxn ang="0">
                  <a:pos x="582" y="562"/>
                </a:cxn>
                <a:cxn ang="0">
                  <a:pos x="604" y="630"/>
                </a:cxn>
                <a:cxn ang="0">
                  <a:pos x="621" y="700"/>
                </a:cxn>
                <a:cxn ang="0">
                  <a:pos x="634" y="774"/>
                </a:cxn>
                <a:cxn ang="0">
                  <a:pos x="642" y="851"/>
                </a:cxn>
                <a:cxn ang="0">
                  <a:pos x="646" y="930"/>
                </a:cxn>
                <a:cxn ang="0">
                  <a:pos x="643" y="1011"/>
                </a:cxn>
                <a:cxn ang="0">
                  <a:pos x="636" y="1086"/>
                </a:cxn>
                <a:cxn ang="0">
                  <a:pos x="623" y="1160"/>
                </a:cxn>
                <a:cxn ang="0">
                  <a:pos x="607" y="1230"/>
                </a:cxn>
                <a:cxn ang="0">
                  <a:pos x="585" y="1297"/>
                </a:cxn>
                <a:cxn ang="0">
                  <a:pos x="561" y="1361"/>
                </a:cxn>
                <a:cxn ang="0">
                  <a:pos x="533" y="1421"/>
                </a:cxn>
                <a:cxn ang="0">
                  <a:pos x="500" y="1478"/>
                </a:cxn>
                <a:cxn ang="0">
                  <a:pos x="466" y="1532"/>
                </a:cxn>
                <a:cxn ang="0">
                  <a:pos x="428" y="1582"/>
                </a:cxn>
                <a:cxn ang="0">
                  <a:pos x="388" y="1627"/>
                </a:cxn>
                <a:cxn ang="0">
                  <a:pos x="345" y="1670"/>
                </a:cxn>
                <a:cxn ang="0">
                  <a:pos x="301" y="1709"/>
                </a:cxn>
                <a:cxn ang="0">
                  <a:pos x="254" y="1744"/>
                </a:cxn>
                <a:cxn ang="0">
                  <a:pos x="205" y="1776"/>
                </a:cxn>
                <a:cxn ang="0">
                  <a:pos x="156" y="1803"/>
                </a:cxn>
                <a:cxn ang="0">
                  <a:pos x="104" y="1826"/>
                </a:cxn>
                <a:cxn ang="0">
                  <a:pos x="53" y="1846"/>
                </a:cxn>
                <a:cxn ang="0">
                  <a:pos x="0" y="1861"/>
                </a:cxn>
                <a:cxn ang="0">
                  <a:pos x="0" y="0"/>
                </a:cxn>
              </a:cxnLst>
              <a:rect l="0" t="0" r="r" b="b"/>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669900">
                    <a:gamma/>
                    <a:tint val="0"/>
                    <a:invGamma/>
                  </a:srgbClr>
                </a:gs>
                <a:gs pos="100000">
                  <a:srgbClr val="669900"/>
                </a:gs>
              </a:gsLst>
              <a:lin ang="0" scaled="1"/>
            </a:gradFill>
            <a:ln w="6350">
              <a:noFill/>
              <a:prstDash val="solid"/>
              <a:round/>
              <a:headEnd/>
              <a:tailEnd/>
            </a:ln>
          </p:spPr>
          <p:txBody>
            <a:bodyPr/>
            <a:lstStyle/>
            <a:p>
              <a:endParaRPr lang="zh-CN" altLang="en-US"/>
            </a:p>
          </p:txBody>
        </p:sp>
        <p:sp>
          <p:nvSpPr>
            <p:cNvPr id="7" name="Freeform 21"/>
            <p:cNvSpPr>
              <a:spLocks/>
            </p:cNvSpPr>
            <p:nvPr/>
          </p:nvSpPr>
          <p:spPr bwMode="gray">
            <a:xfrm rot="-7471624">
              <a:off x="3024" y="614"/>
              <a:ext cx="725" cy="2090"/>
            </a:xfrm>
            <a:custGeom>
              <a:avLst/>
              <a:gdLst/>
              <a:ahLst/>
              <a:cxnLst>
                <a:cxn ang="0">
                  <a:pos x="0" y="0"/>
                </a:cxn>
                <a:cxn ang="0">
                  <a:pos x="48" y="14"/>
                </a:cxn>
                <a:cxn ang="0">
                  <a:pos x="98" y="32"/>
                </a:cxn>
                <a:cxn ang="0">
                  <a:pos x="147" y="54"/>
                </a:cxn>
                <a:cxn ang="0">
                  <a:pos x="195" y="81"/>
                </a:cxn>
                <a:cxn ang="0">
                  <a:pos x="242" y="111"/>
                </a:cxn>
                <a:cxn ang="0">
                  <a:pos x="288" y="147"/>
                </a:cxn>
                <a:cxn ang="0">
                  <a:pos x="333" y="185"/>
                </a:cxn>
                <a:cxn ang="0">
                  <a:pos x="377" y="228"/>
                </a:cxn>
                <a:cxn ang="0">
                  <a:pos x="418" y="275"/>
                </a:cxn>
                <a:cxn ang="0">
                  <a:pos x="457" y="325"/>
                </a:cxn>
                <a:cxn ang="0">
                  <a:pos x="493" y="379"/>
                </a:cxn>
                <a:cxn ang="0">
                  <a:pos x="526" y="437"/>
                </a:cxn>
                <a:cxn ang="0">
                  <a:pos x="555" y="497"/>
                </a:cxn>
                <a:cxn ang="0">
                  <a:pos x="582" y="562"/>
                </a:cxn>
                <a:cxn ang="0">
                  <a:pos x="604" y="630"/>
                </a:cxn>
                <a:cxn ang="0">
                  <a:pos x="621" y="700"/>
                </a:cxn>
                <a:cxn ang="0">
                  <a:pos x="634" y="774"/>
                </a:cxn>
                <a:cxn ang="0">
                  <a:pos x="642" y="851"/>
                </a:cxn>
                <a:cxn ang="0">
                  <a:pos x="646" y="930"/>
                </a:cxn>
                <a:cxn ang="0">
                  <a:pos x="643" y="1011"/>
                </a:cxn>
                <a:cxn ang="0">
                  <a:pos x="636" y="1086"/>
                </a:cxn>
                <a:cxn ang="0">
                  <a:pos x="623" y="1160"/>
                </a:cxn>
                <a:cxn ang="0">
                  <a:pos x="607" y="1230"/>
                </a:cxn>
                <a:cxn ang="0">
                  <a:pos x="585" y="1297"/>
                </a:cxn>
                <a:cxn ang="0">
                  <a:pos x="561" y="1361"/>
                </a:cxn>
                <a:cxn ang="0">
                  <a:pos x="533" y="1421"/>
                </a:cxn>
                <a:cxn ang="0">
                  <a:pos x="500" y="1478"/>
                </a:cxn>
                <a:cxn ang="0">
                  <a:pos x="466" y="1532"/>
                </a:cxn>
                <a:cxn ang="0">
                  <a:pos x="428" y="1582"/>
                </a:cxn>
                <a:cxn ang="0">
                  <a:pos x="388" y="1627"/>
                </a:cxn>
                <a:cxn ang="0">
                  <a:pos x="345" y="1670"/>
                </a:cxn>
                <a:cxn ang="0">
                  <a:pos x="301" y="1709"/>
                </a:cxn>
                <a:cxn ang="0">
                  <a:pos x="254" y="1744"/>
                </a:cxn>
                <a:cxn ang="0">
                  <a:pos x="205" y="1776"/>
                </a:cxn>
                <a:cxn ang="0">
                  <a:pos x="156" y="1803"/>
                </a:cxn>
                <a:cxn ang="0">
                  <a:pos x="104" y="1826"/>
                </a:cxn>
                <a:cxn ang="0">
                  <a:pos x="53" y="1846"/>
                </a:cxn>
                <a:cxn ang="0">
                  <a:pos x="0" y="1861"/>
                </a:cxn>
                <a:cxn ang="0">
                  <a:pos x="0" y="0"/>
                </a:cxn>
              </a:cxnLst>
              <a:rect l="0" t="0" r="r" b="b"/>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565868">
                    <a:gamma/>
                    <a:tint val="0"/>
                    <a:invGamma/>
                  </a:srgbClr>
                </a:gs>
                <a:gs pos="100000">
                  <a:srgbClr val="565868"/>
                </a:gs>
              </a:gsLst>
              <a:lin ang="0" scaled="1"/>
            </a:gradFill>
            <a:ln w="6350">
              <a:noFill/>
              <a:prstDash val="solid"/>
              <a:round/>
              <a:headEnd/>
              <a:tailEnd/>
            </a:ln>
          </p:spPr>
          <p:txBody>
            <a:bodyPr/>
            <a:lstStyle/>
            <a:p>
              <a:endParaRPr lang="zh-CN" altLang="en-US"/>
            </a:p>
          </p:txBody>
        </p:sp>
        <p:grpSp>
          <p:nvGrpSpPr>
            <p:cNvPr id="4" name="Group 22"/>
            <p:cNvGrpSpPr>
              <a:grpSpLocks/>
            </p:cNvGrpSpPr>
            <p:nvPr/>
          </p:nvGrpSpPr>
          <p:grpSpPr bwMode="auto">
            <a:xfrm>
              <a:off x="1177" y="1440"/>
              <a:ext cx="3336" cy="2571"/>
              <a:chOff x="768" y="1104"/>
              <a:chExt cx="3984" cy="3072"/>
            </a:xfrm>
          </p:grpSpPr>
          <p:sp>
            <p:nvSpPr>
              <p:cNvPr id="16" name="Freeform 23"/>
              <p:cNvSpPr>
                <a:spLocks/>
              </p:cNvSpPr>
              <p:nvPr/>
            </p:nvSpPr>
            <p:spPr bwMode="gray">
              <a:xfrm>
                <a:off x="2784" y="1680"/>
                <a:ext cx="866" cy="2496"/>
              </a:xfrm>
              <a:custGeom>
                <a:avLst/>
                <a:gdLst/>
                <a:ahLst/>
                <a:cxnLst>
                  <a:cxn ang="0">
                    <a:pos x="0" y="0"/>
                  </a:cxn>
                  <a:cxn ang="0">
                    <a:pos x="48" y="14"/>
                  </a:cxn>
                  <a:cxn ang="0">
                    <a:pos x="98" y="32"/>
                  </a:cxn>
                  <a:cxn ang="0">
                    <a:pos x="147" y="54"/>
                  </a:cxn>
                  <a:cxn ang="0">
                    <a:pos x="195" y="81"/>
                  </a:cxn>
                  <a:cxn ang="0">
                    <a:pos x="242" y="111"/>
                  </a:cxn>
                  <a:cxn ang="0">
                    <a:pos x="288" y="147"/>
                  </a:cxn>
                  <a:cxn ang="0">
                    <a:pos x="333" y="185"/>
                  </a:cxn>
                  <a:cxn ang="0">
                    <a:pos x="377" y="228"/>
                  </a:cxn>
                  <a:cxn ang="0">
                    <a:pos x="418" y="275"/>
                  </a:cxn>
                  <a:cxn ang="0">
                    <a:pos x="457" y="325"/>
                  </a:cxn>
                  <a:cxn ang="0">
                    <a:pos x="493" y="379"/>
                  </a:cxn>
                  <a:cxn ang="0">
                    <a:pos x="526" y="437"/>
                  </a:cxn>
                  <a:cxn ang="0">
                    <a:pos x="555" y="497"/>
                  </a:cxn>
                  <a:cxn ang="0">
                    <a:pos x="582" y="562"/>
                  </a:cxn>
                  <a:cxn ang="0">
                    <a:pos x="604" y="630"/>
                  </a:cxn>
                  <a:cxn ang="0">
                    <a:pos x="621" y="700"/>
                  </a:cxn>
                  <a:cxn ang="0">
                    <a:pos x="634" y="774"/>
                  </a:cxn>
                  <a:cxn ang="0">
                    <a:pos x="642" y="851"/>
                  </a:cxn>
                  <a:cxn ang="0">
                    <a:pos x="646" y="930"/>
                  </a:cxn>
                  <a:cxn ang="0">
                    <a:pos x="643" y="1011"/>
                  </a:cxn>
                  <a:cxn ang="0">
                    <a:pos x="636" y="1086"/>
                  </a:cxn>
                  <a:cxn ang="0">
                    <a:pos x="623" y="1160"/>
                  </a:cxn>
                  <a:cxn ang="0">
                    <a:pos x="607" y="1230"/>
                  </a:cxn>
                  <a:cxn ang="0">
                    <a:pos x="585" y="1297"/>
                  </a:cxn>
                  <a:cxn ang="0">
                    <a:pos x="561" y="1361"/>
                  </a:cxn>
                  <a:cxn ang="0">
                    <a:pos x="533" y="1421"/>
                  </a:cxn>
                  <a:cxn ang="0">
                    <a:pos x="500" y="1478"/>
                  </a:cxn>
                  <a:cxn ang="0">
                    <a:pos x="466" y="1532"/>
                  </a:cxn>
                  <a:cxn ang="0">
                    <a:pos x="428" y="1582"/>
                  </a:cxn>
                  <a:cxn ang="0">
                    <a:pos x="388" y="1627"/>
                  </a:cxn>
                  <a:cxn ang="0">
                    <a:pos x="345" y="1670"/>
                  </a:cxn>
                  <a:cxn ang="0">
                    <a:pos x="301" y="1709"/>
                  </a:cxn>
                  <a:cxn ang="0">
                    <a:pos x="254" y="1744"/>
                  </a:cxn>
                  <a:cxn ang="0">
                    <a:pos x="205" y="1776"/>
                  </a:cxn>
                  <a:cxn ang="0">
                    <a:pos x="156" y="1803"/>
                  </a:cxn>
                  <a:cxn ang="0">
                    <a:pos x="104" y="1826"/>
                  </a:cxn>
                  <a:cxn ang="0">
                    <a:pos x="53" y="1846"/>
                  </a:cxn>
                  <a:cxn ang="0">
                    <a:pos x="0" y="1861"/>
                  </a:cxn>
                  <a:cxn ang="0">
                    <a:pos x="0" y="0"/>
                  </a:cxn>
                </a:cxnLst>
                <a:rect l="0" t="0" r="r" b="b"/>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gs>
                  <a:gs pos="100000">
                    <a:schemeClr val="bg2"/>
                  </a:gs>
                </a:gsLst>
                <a:lin ang="0" scaled="1"/>
              </a:gradFill>
              <a:ln w="6350">
                <a:noFill/>
                <a:prstDash val="solid"/>
                <a:round/>
                <a:headEnd/>
                <a:tailEnd/>
              </a:ln>
            </p:spPr>
            <p:txBody>
              <a:bodyPr/>
              <a:lstStyle/>
              <a:p>
                <a:endParaRPr lang="zh-CN" altLang="en-US"/>
              </a:p>
            </p:txBody>
          </p:sp>
          <p:sp>
            <p:nvSpPr>
              <p:cNvPr id="17" name="Freeform 24"/>
              <p:cNvSpPr>
                <a:spLocks/>
              </p:cNvSpPr>
              <p:nvPr/>
            </p:nvSpPr>
            <p:spPr bwMode="gray">
              <a:xfrm rot="6256290">
                <a:off x="1583" y="1153"/>
                <a:ext cx="866" cy="2496"/>
              </a:xfrm>
              <a:custGeom>
                <a:avLst/>
                <a:gdLst/>
                <a:ahLst/>
                <a:cxnLst>
                  <a:cxn ang="0">
                    <a:pos x="0" y="0"/>
                  </a:cxn>
                  <a:cxn ang="0">
                    <a:pos x="48" y="14"/>
                  </a:cxn>
                  <a:cxn ang="0">
                    <a:pos x="98" y="32"/>
                  </a:cxn>
                  <a:cxn ang="0">
                    <a:pos x="147" y="54"/>
                  </a:cxn>
                  <a:cxn ang="0">
                    <a:pos x="195" y="81"/>
                  </a:cxn>
                  <a:cxn ang="0">
                    <a:pos x="242" y="111"/>
                  </a:cxn>
                  <a:cxn ang="0">
                    <a:pos x="288" y="147"/>
                  </a:cxn>
                  <a:cxn ang="0">
                    <a:pos x="333" y="185"/>
                  </a:cxn>
                  <a:cxn ang="0">
                    <a:pos x="377" y="228"/>
                  </a:cxn>
                  <a:cxn ang="0">
                    <a:pos x="418" y="275"/>
                  </a:cxn>
                  <a:cxn ang="0">
                    <a:pos x="457" y="325"/>
                  </a:cxn>
                  <a:cxn ang="0">
                    <a:pos x="493" y="379"/>
                  </a:cxn>
                  <a:cxn ang="0">
                    <a:pos x="526" y="437"/>
                  </a:cxn>
                  <a:cxn ang="0">
                    <a:pos x="555" y="497"/>
                  </a:cxn>
                  <a:cxn ang="0">
                    <a:pos x="582" y="562"/>
                  </a:cxn>
                  <a:cxn ang="0">
                    <a:pos x="604" y="630"/>
                  </a:cxn>
                  <a:cxn ang="0">
                    <a:pos x="621" y="700"/>
                  </a:cxn>
                  <a:cxn ang="0">
                    <a:pos x="634" y="774"/>
                  </a:cxn>
                  <a:cxn ang="0">
                    <a:pos x="642" y="851"/>
                  </a:cxn>
                  <a:cxn ang="0">
                    <a:pos x="646" y="930"/>
                  </a:cxn>
                  <a:cxn ang="0">
                    <a:pos x="643" y="1011"/>
                  </a:cxn>
                  <a:cxn ang="0">
                    <a:pos x="636" y="1086"/>
                  </a:cxn>
                  <a:cxn ang="0">
                    <a:pos x="623" y="1160"/>
                  </a:cxn>
                  <a:cxn ang="0">
                    <a:pos x="607" y="1230"/>
                  </a:cxn>
                  <a:cxn ang="0">
                    <a:pos x="585" y="1297"/>
                  </a:cxn>
                  <a:cxn ang="0">
                    <a:pos x="561" y="1361"/>
                  </a:cxn>
                  <a:cxn ang="0">
                    <a:pos x="533" y="1421"/>
                  </a:cxn>
                  <a:cxn ang="0">
                    <a:pos x="500" y="1478"/>
                  </a:cxn>
                  <a:cxn ang="0">
                    <a:pos x="466" y="1532"/>
                  </a:cxn>
                  <a:cxn ang="0">
                    <a:pos x="428" y="1582"/>
                  </a:cxn>
                  <a:cxn ang="0">
                    <a:pos x="388" y="1627"/>
                  </a:cxn>
                  <a:cxn ang="0">
                    <a:pos x="345" y="1670"/>
                  </a:cxn>
                  <a:cxn ang="0">
                    <a:pos x="301" y="1709"/>
                  </a:cxn>
                  <a:cxn ang="0">
                    <a:pos x="254" y="1744"/>
                  </a:cxn>
                  <a:cxn ang="0">
                    <a:pos x="205" y="1776"/>
                  </a:cxn>
                  <a:cxn ang="0">
                    <a:pos x="156" y="1803"/>
                  </a:cxn>
                  <a:cxn ang="0">
                    <a:pos x="104" y="1826"/>
                  </a:cxn>
                  <a:cxn ang="0">
                    <a:pos x="53" y="1846"/>
                  </a:cxn>
                  <a:cxn ang="0">
                    <a:pos x="0" y="1861"/>
                  </a:cxn>
                  <a:cxn ang="0">
                    <a:pos x="0" y="0"/>
                  </a:cxn>
                </a:cxnLst>
                <a:rect l="0" t="0" r="r" b="b"/>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gs>
                  <a:gs pos="100000">
                    <a:schemeClr val="bg2"/>
                  </a:gs>
                </a:gsLst>
                <a:lin ang="0" scaled="1"/>
              </a:gradFill>
              <a:ln w="6350">
                <a:noFill/>
                <a:prstDash val="solid"/>
                <a:round/>
                <a:headEnd/>
                <a:tailEnd/>
              </a:ln>
            </p:spPr>
            <p:txBody>
              <a:bodyPr/>
              <a:lstStyle/>
              <a:p>
                <a:endParaRPr lang="zh-CN" altLang="en-US"/>
              </a:p>
            </p:txBody>
          </p:sp>
          <p:sp>
            <p:nvSpPr>
              <p:cNvPr id="18" name="Freeform 25"/>
              <p:cNvSpPr>
                <a:spLocks/>
              </p:cNvSpPr>
              <p:nvPr/>
            </p:nvSpPr>
            <p:spPr bwMode="gray">
              <a:xfrm rot="-6677128">
                <a:off x="3071" y="289"/>
                <a:ext cx="866" cy="2496"/>
              </a:xfrm>
              <a:custGeom>
                <a:avLst/>
                <a:gdLst/>
                <a:ahLst/>
                <a:cxnLst>
                  <a:cxn ang="0">
                    <a:pos x="0" y="0"/>
                  </a:cxn>
                  <a:cxn ang="0">
                    <a:pos x="48" y="14"/>
                  </a:cxn>
                  <a:cxn ang="0">
                    <a:pos x="98" y="32"/>
                  </a:cxn>
                  <a:cxn ang="0">
                    <a:pos x="147" y="54"/>
                  </a:cxn>
                  <a:cxn ang="0">
                    <a:pos x="195" y="81"/>
                  </a:cxn>
                  <a:cxn ang="0">
                    <a:pos x="242" y="111"/>
                  </a:cxn>
                  <a:cxn ang="0">
                    <a:pos x="288" y="147"/>
                  </a:cxn>
                  <a:cxn ang="0">
                    <a:pos x="333" y="185"/>
                  </a:cxn>
                  <a:cxn ang="0">
                    <a:pos x="377" y="228"/>
                  </a:cxn>
                  <a:cxn ang="0">
                    <a:pos x="418" y="275"/>
                  </a:cxn>
                  <a:cxn ang="0">
                    <a:pos x="457" y="325"/>
                  </a:cxn>
                  <a:cxn ang="0">
                    <a:pos x="493" y="379"/>
                  </a:cxn>
                  <a:cxn ang="0">
                    <a:pos x="526" y="437"/>
                  </a:cxn>
                  <a:cxn ang="0">
                    <a:pos x="555" y="497"/>
                  </a:cxn>
                  <a:cxn ang="0">
                    <a:pos x="582" y="562"/>
                  </a:cxn>
                  <a:cxn ang="0">
                    <a:pos x="604" y="630"/>
                  </a:cxn>
                  <a:cxn ang="0">
                    <a:pos x="621" y="700"/>
                  </a:cxn>
                  <a:cxn ang="0">
                    <a:pos x="634" y="774"/>
                  </a:cxn>
                  <a:cxn ang="0">
                    <a:pos x="642" y="851"/>
                  </a:cxn>
                  <a:cxn ang="0">
                    <a:pos x="646" y="930"/>
                  </a:cxn>
                  <a:cxn ang="0">
                    <a:pos x="643" y="1011"/>
                  </a:cxn>
                  <a:cxn ang="0">
                    <a:pos x="636" y="1086"/>
                  </a:cxn>
                  <a:cxn ang="0">
                    <a:pos x="623" y="1160"/>
                  </a:cxn>
                  <a:cxn ang="0">
                    <a:pos x="607" y="1230"/>
                  </a:cxn>
                  <a:cxn ang="0">
                    <a:pos x="585" y="1297"/>
                  </a:cxn>
                  <a:cxn ang="0">
                    <a:pos x="561" y="1361"/>
                  </a:cxn>
                  <a:cxn ang="0">
                    <a:pos x="533" y="1421"/>
                  </a:cxn>
                  <a:cxn ang="0">
                    <a:pos x="500" y="1478"/>
                  </a:cxn>
                  <a:cxn ang="0">
                    <a:pos x="466" y="1532"/>
                  </a:cxn>
                  <a:cxn ang="0">
                    <a:pos x="428" y="1582"/>
                  </a:cxn>
                  <a:cxn ang="0">
                    <a:pos x="388" y="1627"/>
                  </a:cxn>
                  <a:cxn ang="0">
                    <a:pos x="345" y="1670"/>
                  </a:cxn>
                  <a:cxn ang="0">
                    <a:pos x="301" y="1709"/>
                  </a:cxn>
                  <a:cxn ang="0">
                    <a:pos x="254" y="1744"/>
                  </a:cxn>
                  <a:cxn ang="0">
                    <a:pos x="205" y="1776"/>
                  </a:cxn>
                  <a:cxn ang="0">
                    <a:pos x="156" y="1803"/>
                  </a:cxn>
                  <a:cxn ang="0">
                    <a:pos x="104" y="1826"/>
                  </a:cxn>
                  <a:cxn ang="0">
                    <a:pos x="53" y="1846"/>
                  </a:cxn>
                  <a:cxn ang="0">
                    <a:pos x="0" y="1861"/>
                  </a:cxn>
                  <a:cxn ang="0">
                    <a:pos x="0" y="0"/>
                  </a:cxn>
                </a:cxnLst>
                <a:rect l="0" t="0" r="r" b="b"/>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gs>
                  <a:gs pos="100000">
                    <a:schemeClr val="bg2"/>
                  </a:gs>
                </a:gsLst>
                <a:lin ang="0" scaled="1"/>
              </a:gradFill>
              <a:ln w="6350">
                <a:noFill/>
                <a:prstDash val="solid"/>
                <a:round/>
                <a:headEnd/>
                <a:tailEnd/>
              </a:ln>
            </p:spPr>
            <p:txBody>
              <a:bodyPr/>
              <a:lstStyle/>
              <a:p>
                <a:endParaRPr lang="zh-CN" altLang="en-US"/>
              </a:p>
            </p:txBody>
          </p:sp>
        </p:grpSp>
        <p:grpSp>
          <p:nvGrpSpPr>
            <p:cNvPr id="8" name="Group 26"/>
            <p:cNvGrpSpPr>
              <a:grpSpLocks/>
            </p:cNvGrpSpPr>
            <p:nvPr/>
          </p:nvGrpSpPr>
          <p:grpSpPr bwMode="auto">
            <a:xfrm>
              <a:off x="2543" y="1728"/>
              <a:ext cx="844" cy="1201"/>
              <a:chOff x="2016" y="1578"/>
              <a:chExt cx="1680" cy="2393"/>
            </a:xfrm>
          </p:grpSpPr>
          <p:sp>
            <p:nvSpPr>
              <p:cNvPr id="14" name="Oval 27"/>
              <p:cNvSpPr>
                <a:spLocks noChangeArrowheads="1"/>
              </p:cNvSpPr>
              <p:nvPr/>
            </p:nvSpPr>
            <p:spPr bwMode="gray">
              <a:xfrm>
                <a:off x="2016" y="1578"/>
                <a:ext cx="1680" cy="2393"/>
              </a:xfrm>
              <a:prstGeom prst="ellipse">
                <a:avLst/>
              </a:prstGeom>
              <a:gradFill rotWithShape="1">
                <a:gsLst>
                  <a:gs pos="0">
                    <a:srgbClr val="F14343"/>
                  </a:gs>
                  <a:gs pos="100000">
                    <a:srgbClr val="F14343">
                      <a:gamma/>
                      <a:shade val="60784"/>
                      <a:invGamma/>
                    </a:srgbClr>
                  </a:gs>
                </a:gsLst>
                <a:lin ang="5400000" scaled="1"/>
              </a:gradFill>
              <a:ln w="25400">
                <a:solidFill>
                  <a:schemeClr val="bg1"/>
                </a:solidFill>
                <a:round/>
                <a:headEnd/>
                <a:tailEnd/>
              </a:ln>
              <a:effectLst/>
            </p:spPr>
            <p:txBody>
              <a:bodyPr wrap="none" anchor="ctr"/>
              <a:lstStyle/>
              <a:p>
                <a:endParaRPr lang="zh-CN" altLang="en-US"/>
              </a:p>
            </p:txBody>
          </p:sp>
          <p:sp>
            <p:nvSpPr>
              <p:cNvPr id="15" name="Freeform 28"/>
              <p:cNvSpPr>
                <a:spLocks/>
              </p:cNvSpPr>
              <p:nvPr/>
            </p:nvSpPr>
            <p:spPr bwMode="gray">
              <a:xfrm>
                <a:off x="2206" y="1770"/>
                <a:ext cx="1296" cy="63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bg1"/>
                  </a:gs>
                  <a:gs pos="100000">
                    <a:srgbClr val="FF3300"/>
                  </a:gs>
                </a:gsLst>
                <a:lin ang="5400000" scaled="1"/>
              </a:gradFill>
              <a:ln w="0">
                <a:noFill/>
                <a:prstDash val="solid"/>
                <a:round/>
                <a:headEnd/>
                <a:tailEnd/>
              </a:ln>
            </p:spPr>
            <p:txBody>
              <a:bodyPr/>
              <a:lstStyle/>
              <a:p>
                <a:endParaRPr lang="zh-CN" altLang="en-US"/>
              </a:p>
            </p:txBody>
          </p:sp>
        </p:grpSp>
        <p:sp>
          <p:nvSpPr>
            <p:cNvPr id="10" name="Text Box 29"/>
            <p:cNvSpPr txBox="1">
              <a:spLocks noChangeArrowheads="1"/>
            </p:cNvSpPr>
            <p:nvPr/>
          </p:nvSpPr>
          <p:spPr bwMode="gray">
            <a:xfrm>
              <a:off x="2638" y="2208"/>
              <a:ext cx="673" cy="435"/>
            </a:xfrm>
            <a:prstGeom prst="rect">
              <a:avLst/>
            </a:prstGeom>
            <a:noFill/>
            <a:ln w="9525" algn="ctr">
              <a:noFill/>
              <a:miter lim="800000"/>
              <a:headEnd/>
              <a:tailEnd/>
            </a:ln>
            <a:effectLst/>
          </p:spPr>
          <p:txBody>
            <a:bodyPr wrap="none">
              <a:spAutoFit/>
            </a:bodyPr>
            <a:lstStyle/>
            <a:p>
              <a:pPr algn="ctr" eaLnBrk="0" hangingPunct="0"/>
              <a:r>
                <a:rPr lang="zh-CN" altLang="en-US" b="1" dirty="0" smtClean="0">
                  <a:solidFill>
                    <a:schemeClr val="bg1"/>
                  </a:solidFill>
                  <a:latin typeface="宋体" pitchFamily="2" charset="-122"/>
                  <a:ea typeface="宋体" pitchFamily="2" charset="-122"/>
                </a:rPr>
                <a:t>各政府机构</a:t>
              </a:r>
              <a:endParaRPr lang="en-US" altLang="zh-CN" b="1" dirty="0" smtClean="0">
                <a:solidFill>
                  <a:schemeClr val="bg1"/>
                </a:solidFill>
                <a:latin typeface="宋体" pitchFamily="2" charset="-122"/>
                <a:ea typeface="宋体" pitchFamily="2" charset="-122"/>
              </a:endParaRPr>
            </a:p>
            <a:p>
              <a:pPr algn="ctr" eaLnBrk="0" hangingPunct="0"/>
              <a:r>
                <a:rPr lang="zh-CN" altLang="en-US" b="1" dirty="0" smtClean="0">
                  <a:solidFill>
                    <a:schemeClr val="bg1"/>
                  </a:solidFill>
                  <a:latin typeface="宋体" pitchFamily="2" charset="-122"/>
                  <a:ea typeface="宋体" pitchFamily="2" charset="-122"/>
                </a:rPr>
                <a:t>门户网站服务</a:t>
              </a:r>
              <a:endParaRPr lang="en-US" altLang="zh-CN" b="1" dirty="0">
                <a:solidFill>
                  <a:schemeClr val="bg1"/>
                </a:solidFill>
                <a:effectLst>
                  <a:outerShdw blurRad="38100" dist="38100" dir="2700000" algn="tl">
                    <a:srgbClr val="C0C0C0"/>
                  </a:outerShdw>
                </a:effectLst>
                <a:latin typeface="宋体" pitchFamily="2" charset="-122"/>
                <a:ea typeface="宋体" pitchFamily="2" charset="-122"/>
              </a:endParaRPr>
            </a:p>
          </p:txBody>
        </p:sp>
        <p:sp>
          <p:nvSpPr>
            <p:cNvPr id="11" name="Text Box 30"/>
            <p:cNvSpPr txBox="1">
              <a:spLocks noChangeArrowheads="1"/>
            </p:cNvSpPr>
            <p:nvPr/>
          </p:nvSpPr>
          <p:spPr bwMode="auto">
            <a:xfrm>
              <a:off x="1055" y="1344"/>
              <a:ext cx="1553" cy="890"/>
            </a:xfrm>
            <a:prstGeom prst="rect">
              <a:avLst/>
            </a:prstGeom>
            <a:noFill/>
            <a:ln w="9525" algn="ctr">
              <a:noFill/>
              <a:miter lim="800000"/>
              <a:headEnd/>
              <a:tailEnd/>
            </a:ln>
            <a:effectLst/>
          </p:spPr>
          <p:txBody>
            <a:bodyPr wrap="square">
              <a:spAutoFit/>
            </a:bodyPr>
            <a:lstStyle/>
            <a:p>
              <a:pPr algn="r" eaLnBrk="0" hangingPunct="0"/>
              <a:r>
                <a:rPr lang="zh-CN" altLang="en-US" sz="2000" dirty="0" smtClean="0"/>
                <a:t>杭州市住房保障和房产管理局</a:t>
              </a:r>
              <a:endParaRPr lang="en-US" altLang="zh-CN" sz="2000" dirty="0" smtClean="0"/>
            </a:p>
            <a:p>
              <a:pPr algn="r" eaLnBrk="0" hangingPunct="0"/>
              <a:r>
                <a:rPr lang="zh-CN" altLang="en-US" sz="2000" dirty="0" smtClean="0"/>
                <a:t>常州市住房保障和房产管理局</a:t>
              </a:r>
              <a:endParaRPr lang="en-US" altLang="zh-CN" sz="2000" dirty="0" smtClean="0"/>
            </a:p>
            <a:p>
              <a:pPr algn="r" eaLnBrk="0" hangingPunct="0"/>
              <a:r>
                <a:rPr lang="zh-CN" altLang="en-US" sz="2000" dirty="0" smtClean="0"/>
                <a:t>成都市城乡房产管理局</a:t>
              </a:r>
              <a:endParaRPr lang="en-US" altLang="zh-CN" sz="2000" dirty="0" smtClean="0"/>
            </a:p>
            <a:p>
              <a:pPr algn="just" eaLnBrk="0" hangingPunct="0"/>
              <a:r>
                <a:rPr lang="en-US" altLang="zh-CN" sz="2000" dirty="0" smtClean="0">
                  <a:ea typeface="宋体" charset="-122"/>
                </a:rPr>
                <a:t>                             ……</a:t>
              </a:r>
              <a:endParaRPr lang="en-US" altLang="zh-CN" sz="2000" dirty="0">
                <a:ea typeface="宋体" charset="-122"/>
              </a:endParaRPr>
            </a:p>
          </p:txBody>
        </p:sp>
        <p:sp>
          <p:nvSpPr>
            <p:cNvPr id="12" name="Text Box 31"/>
            <p:cNvSpPr txBox="1">
              <a:spLocks noChangeArrowheads="1"/>
            </p:cNvSpPr>
            <p:nvPr/>
          </p:nvSpPr>
          <p:spPr bwMode="auto">
            <a:xfrm>
              <a:off x="3347" y="1497"/>
              <a:ext cx="953" cy="1097"/>
            </a:xfrm>
            <a:prstGeom prst="rect">
              <a:avLst/>
            </a:prstGeom>
            <a:noFill/>
            <a:ln w="9525" algn="ctr">
              <a:noFill/>
              <a:miter lim="800000"/>
              <a:headEnd/>
              <a:tailEnd/>
            </a:ln>
            <a:effectLst/>
          </p:spPr>
          <p:txBody>
            <a:bodyPr wrap="none">
              <a:spAutoFit/>
            </a:bodyPr>
            <a:lstStyle/>
            <a:p>
              <a:pPr algn="ctr" eaLnBrk="0" hangingPunct="0"/>
              <a:r>
                <a:rPr lang="zh-CN" altLang="en-US" sz="2000" dirty="0" smtClean="0">
                  <a:ea typeface="宋体" charset="-122"/>
                </a:rPr>
                <a:t>北京市国土资源局</a:t>
              </a:r>
              <a:endParaRPr lang="en-US" altLang="zh-CN" sz="2000" dirty="0" smtClean="0">
                <a:ea typeface="宋体" charset="-122"/>
              </a:endParaRPr>
            </a:p>
            <a:p>
              <a:pPr algn="ctr" eaLnBrk="0" hangingPunct="0"/>
              <a:r>
                <a:rPr lang="zh-CN" altLang="en-US" sz="2000" dirty="0" smtClean="0">
                  <a:ea typeface="宋体" charset="-122"/>
                </a:rPr>
                <a:t>南京市国土资源局</a:t>
              </a:r>
              <a:endParaRPr lang="en-US" altLang="zh-CN" sz="2000" dirty="0" smtClean="0">
                <a:ea typeface="宋体" charset="-122"/>
              </a:endParaRPr>
            </a:p>
            <a:p>
              <a:pPr algn="ctr" eaLnBrk="0" hangingPunct="0"/>
              <a:r>
                <a:rPr lang="zh-CN" altLang="en-US" sz="2000" dirty="0" smtClean="0">
                  <a:ea typeface="宋体" charset="-122"/>
                </a:rPr>
                <a:t>成都市国土资源局</a:t>
              </a:r>
              <a:endParaRPr lang="en-US" altLang="zh-CN" sz="2000" dirty="0" smtClean="0">
                <a:ea typeface="宋体" charset="-122"/>
              </a:endParaRPr>
            </a:p>
            <a:p>
              <a:pPr algn="ctr" eaLnBrk="0" hangingPunct="0"/>
              <a:r>
                <a:rPr lang="en-US" altLang="zh-CN" sz="2000" dirty="0" smtClean="0">
                  <a:ea typeface="宋体" charset="-122"/>
                </a:rPr>
                <a:t>……</a:t>
              </a:r>
            </a:p>
            <a:p>
              <a:pPr eaLnBrk="0" hangingPunct="0"/>
              <a:endParaRPr lang="en-US" altLang="zh-CN" sz="2000" dirty="0" smtClean="0">
                <a:ea typeface="宋体" charset="-122"/>
              </a:endParaRPr>
            </a:p>
          </p:txBody>
        </p:sp>
        <p:sp>
          <p:nvSpPr>
            <p:cNvPr id="13" name="Text Box 32"/>
            <p:cNvSpPr txBox="1">
              <a:spLocks noChangeArrowheads="1"/>
            </p:cNvSpPr>
            <p:nvPr/>
          </p:nvSpPr>
          <p:spPr bwMode="auto">
            <a:xfrm>
              <a:off x="1969" y="3104"/>
              <a:ext cx="1553" cy="1097"/>
            </a:xfrm>
            <a:prstGeom prst="rect">
              <a:avLst/>
            </a:prstGeom>
            <a:noFill/>
            <a:ln w="9525" algn="ctr">
              <a:noFill/>
              <a:miter lim="800000"/>
              <a:headEnd/>
              <a:tailEnd/>
            </a:ln>
            <a:effectLst/>
          </p:spPr>
          <p:txBody>
            <a:bodyPr wrap="square">
              <a:spAutoFit/>
            </a:bodyPr>
            <a:lstStyle/>
            <a:p>
              <a:pPr algn="r" eaLnBrk="0" hangingPunct="0"/>
              <a:r>
                <a:rPr lang="zh-CN" altLang="en-US" sz="2000" dirty="0" smtClean="0"/>
                <a:t>北京市住房和城乡建设委员会</a:t>
              </a:r>
              <a:endParaRPr lang="en-US" altLang="zh-CN" sz="2000" dirty="0" smtClean="0"/>
            </a:p>
            <a:p>
              <a:pPr algn="r" eaLnBrk="0" hangingPunct="0"/>
              <a:r>
                <a:rPr lang="zh-CN" altLang="en-US" sz="2000" dirty="0" smtClean="0"/>
                <a:t>福州市城乡建设委员会</a:t>
              </a:r>
              <a:endParaRPr lang="en-US" altLang="zh-CN" sz="2000" dirty="0" smtClean="0"/>
            </a:p>
            <a:p>
              <a:pPr algn="r" eaLnBrk="0" hangingPunct="0"/>
              <a:r>
                <a:rPr lang="zh-CN" altLang="en-US" sz="2000" dirty="0" smtClean="0"/>
                <a:t>重庆市城乡建设委员会</a:t>
              </a:r>
              <a:endParaRPr lang="en-US" altLang="zh-CN" sz="2000" dirty="0" smtClean="0"/>
            </a:p>
            <a:p>
              <a:pPr algn="just" eaLnBrk="0" hangingPunct="0"/>
              <a:r>
                <a:rPr lang="en-US" altLang="zh-CN" sz="2000" dirty="0" smtClean="0">
                  <a:ea typeface="宋体" charset="-122"/>
                </a:rPr>
                <a:t>                        ……</a:t>
              </a:r>
            </a:p>
            <a:p>
              <a:pPr algn="ctr" eaLnBrk="0" hangingPunct="0"/>
              <a:endParaRPr lang="en-US" altLang="zh-CN" sz="2000" dirty="0">
                <a:ea typeface="宋体" charset="-122"/>
              </a:endParaRPr>
            </a:p>
          </p:txBody>
        </p:sp>
      </p:grpSp>
    </p:spTree>
  </p:cSld>
  <p:clrMapOvr>
    <a:masterClrMapping/>
  </p:clrMapOvr>
  <p:transition>
    <p:push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37" name="Rectangle 29"/>
          <p:cNvSpPr>
            <a:spLocks noGrp="1" noChangeArrowheads="1"/>
          </p:cNvSpPr>
          <p:nvPr>
            <p:ph type="title"/>
          </p:nvPr>
        </p:nvSpPr>
        <p:spPr/>
        <p:txBody>
          <a:bodyPr/>
          <a:lstStyle/>
          <a:p>
            <a:r>
              <a:rPr lang="zh-CN" altLang="en-US" sz="4000" dirty="0" smtClean="0">
                <a:ea typeface="宋体" charset="-122"/>
              </a:rPr>
              <a:t>整体评价</a:t>
            </a:r>
            <a:endParaRPr lang="en-US" altLang="zh-CN" sz="4000" dirty="0">
              <a:ea typeface="宋体" charset="-122"/>
            </a:endParaRPr>
          </a:p>
        </p:txBody>
      </p:sp>
      <p:sp>
        <p:nvSpPr>
          <p:cNvPr id="119838" name="AutoShape 30"/>
          <p:cNvSpPr>
            <a:spLocks noChangeArrowheads="1"/>
          </p:cNvSpPr>
          <p:nvPr/>
        </p:nvSpPr>
        <p:spPr bwMode="gray">
          <a:xfrm>
            <a:off x="2338374" y="1817677"/>
            <a:ext cx="5457080" cy="1613087"/>
          </a:xfrm>
          <a:prstGeom prst="roundRect">
            <a:avLst>
              <a:gd name="adj" fmla="val 9144"/>
            </a:avLst>
          </a:prstGeom>
          <a:solidFill>
            <a:srgbClr val="F8F8F8"/>
          </a:solidFill>
          <a:ln w="28575">
            <a:solidFill>
              <a:schemeClr val="accent2"/>
            </a:solidFill>
            <a:round/>
            <a:headEnd/>
            <a:tailEnd/>
          </a:ln>
          <a:effectLst/>
        </p:spPr>
        <p:txBody>
          <a:bodyPr wrap="none" anchor="ctr"/>
          <a:lstStyle/>
          <a:p>
            <a:endParaRPr lang="zh-CN" altLang="en-US"/>
          </a:p>
        </p:txBody>
      </p:sp>
      <p:sp>
        <p:nvSpPr>
          <p:cNvPr id="119839" name="AutoShape 31"/>
          <p:cNvSpPr>
            <a:spLocks noChangeArrowheads="1"/>
          </p:cNvSpPr>
          <p:nvPr/>
        </p:nvSpPr>
        <p:spPr bwMode="gray">
          <a:xfrm>
            <a:off x="2357422" y="3143248"/>
            <a:ext cx="5457080" cy="1642559"/>
          </a:xfrm>
          <a:prstGeom prst="roundRect">
            <a:avLst>
              <a:gd name="adj" fmla="val 9144"/>
            </a:avLst>
          </a:prstGeom>
          <a:solidFill>
            <a:srgbClr val="F8F8F8"/>
          </a:solidFill>
          <a:ln w="28575">
            <a:solidFill>
              <a:schemeClr val="hlink"/>
            </a:solidFill>
            <a:round/>
            <a:headEnd/>
            <a:tailEnd/>
          </a:ln>
          <a:effectLst/>
        </p:spPr>
        <p:txBody>
          <a:bodyPr wrap="none" anchor="ctr"/>
          <a:lstStyle/>
          <a:p>
            <a:endParaRPr lang="zh-CN" altLang="en-US"/>
          </a:p>
        </p:txBody>
      </p:sp>
      <p:sp>
        <p:nvSpPr>
          <p:cNvPr id="119840" name="AutoShape 32"/>
          <p:cNvSpPr>
            <a:spLocks noChangeArrowheads="1"/>
          </p:cNvSpPr>
          <p:nvPr/>
        </p:nvSpPr>
        <p:spPr bwMode="gray">
          <a:xfrm>
            <a:off x="1576374" y="1295389"/>
            <a:ext cx="2666054" cy="2210382"/>
          </a:xfrm>
          <a:prstGeom prst="upArrow">
            <a:avLst>
              <a:gd name="adj1" fmla="val 50000"/>
              <a:gd name="adj2" fmla="val 18667"/>
            </a:avLst>
          </a:prstGeom>
          <a:gradFill rotWithShape="1">
            <a:gsLst>
              <a:gs pos="0">
                <a:schemeClr val="accent2">
                  <a:gamma/>
                  <a:shade val="66275"/>
                  <a:invGamma/>
                </a:schemeClr>
              </a:gs>
              <a:gs pos="100000">
                <a:schemeClr val="accent2"/>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chemeClr val="accent2"/>
            </a:extrusionClr>
          </a:sp3d>
        </p:spPr>
        <p:txBody>
          <a:bodyPr wrap="none" anchor="ctr">
            <a:flatTx/>
          </a:bodyPr>
          <a:lstStyle/>
          <a:p>
            <a:endParaRPr lang="zh-CN" altLang="en-US"/>
          </a:p>
        </p:txBody>
      </p:sp>
      <p:sp>
        <p:nvSpPr>
          <p:cNvPr id="119841" name="AutoShape 33"/>
          <p:cNvSpPr>
            <a:spLocks noChangeArrowheads="1"/>
          </p:cNvSpPr>
          <p:nvPr/>
        </p:nvSpPr>
        <p:spPr bwMode="gray">
          <a:xfrm>
            <a:off x="976299" y="2676514"/>
            <a:ext cx="2666054" cy="2210382"/>
          </a:xfrm>
          <a:prstGeom prst="upArrow">
            <a:avLst>
              <a:gd name="adj1" fmla="val 50000"/>
              <a:gd name="adj2" fmla="val 18667"/>
            </a:avLst>
          </a:prstGeom>
          <a:gradFill rotWithShape="1">
            <a:gsLst>
              <a:gs pos="0">
                <a:schemeClr val="hlink">
                  <a:gamma/>
                  <a:shade val="56078"/>
                  <a:invGamma/>
                </a:schemeClr>
              </a:gs>
              <a:gs pos="100000">
                <a:schemeClr val="hlink"/>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sp>
        <p:nvSpPr>
          <p:cNvPr id="119842" name="AutoShape 34"/>
          <p:cNvSpPr>
            <a:spLocks noChangeArrowheads="1"/>
          </p:cNvSpPr>
          <p:nvPr/>
        </p:nvSpPr>
        <p:spPr bwMode="gray">
          <a:xfrm>
            <a:off x="1666862" y="4586277"/>
            <a:ext cx="6191286" cy="1628805"/>
          </a:xfrm>
          <a:prstGeom prst="roundRect">
            <a:avLst>
              <a:gd name="adj" fmla="val 9144"/>
            </a:avLst>
          </a:prstGeom>
          <a:solidFill>
            <a:srgbClr val="F8F8F8"/>
          </a:solidFill>
          <a:ln w="28575">
            <a:solidFill>
              <a:schemeClr val="accent1"/>
            </a:solidFill>
            <a:round/>
            <a:headEnd/>
            <a:tailEnd/>
          </a:ln>
          <a:effectLst/>
        </p:spPr>
        <p:txBody>
          <a:bodyPr wrap="none" anchor="ctr"/>
          <a:lstStyle/>
          <a:p>
            <a:endParaRPr lang="zh-CN" altLang="en-US"/>
          </a:p>
        </p:txBody>
      </p:sp>
      <p:sp>
        <p:nvSpPr>
          <p:cNvPr id="119843" name="AutoShape 35"/>
          <p:cNvSpPr>
            <a:spLocks noChangeArrowheads="1"/>
          </p:cNvSpPr>
          <p:nvPr/>
        </p:nvSpPr>
        <p:spPr bwMode="gray">
          <a:xfrm>
            <a:off x="395274" y="4065577"/>
            <a:ext cx="2666054" cy="2210381"/>
          </a:xfrm>
          <a:prstGeom prst="upArrow">
            <a:avLst>
              <a:gd name="adj1" fmla="val 50000"/>
              <a:gd name="adj2" fmla="val 18667"/>
            </a:avLst>
          </a:prstGeom>
          <a:gradFill rotWithShape="1">
            <a:gsLst>
              <a:gs pos="0">
                <a:schemeClr val="accent1">
                  <a:gamma/>
                  <a:shade val="57255"/>
                  <a:invGamma/>
                </a:schemeClr>
              </a:gs>
              <a:gs pos="100000">
                <a:schemeClr val="accent1"/>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chemeClr val="accent1"/>
            </a:extrusionClr>
          </a:sp3d>
        </p:spPr>
        <p:txBody>
          <a:bodyPr wrap="none" anchor="ctr">
            <a:flatTx/>
          </a:bodyPr>
          <a:lstStyle/>
          <a:p>
            <a:endParaRPr lang="zh-CN" altLang="en-US"/>
          </a:p>
        </p:txBody>
      </p:sp>
      <p:sp>
        <p:nvSpPr>
          <p:cNvPr id="119847" name="Text Box 39"/>
          <p:cNvSpPr txBox="1">
            <a:spLocks noChangeArrowheads="1"/>
          </p:cNvSpPr>
          <p:nvPr/>
        </p:nvSpPr>
        <p:spPr bwMode="gray">
          <a:xfrm>
            <a:off x="2428860" y="1714488"/>
            <a:ext cx="857256" cy="978729"/>
          </a:xfrm>
          <a:prstGeom prst="rect">
            <a:avLst/>
          </a:prstGeom>
          <a:noFill/>
          <a:ln w="9525">
            <a:noFill/>
            <a:miter lim="800000"/>
            <a:headEnd/>
            <a:tailEnd/>
          </a:ln>
          <a:effectLst/>
        </p:spPr>
        <p:txBody>
          <a:bodyPr wrap="square">
            <a:spAutoFit/>
          </a:bodyPr>
          <a:lstStyle/>
          <a:p>
            <a:pPr algn="r">
              <a:lnSpc>
                <a:spcPct val="120000"/>
              </a:lnSpc>
              <a:spcBef>
                <a:spcPct val="50000"/>
              </a:spcBef>
            </a:pPr>
            <a:r>
              <a:rPr lang="zh-CN" altLang="en-US" sz="2400" b="1" dirty="0" smtClean="0">
                <a:solidFill>
                  <a:srgbClr val="FFFFFF"/>
                </a:solidFill>
                <a:latin typeface="宋体" pitchFamily="2" charset="-122"/>
                <a:ea typeface="宋体" pitchFamily="2" charset="-122"/>
                <a:cs typeface="Arial" charset="0"/>
              </a:rPr>
              <a:t>信息内容</a:t>
            </a:r>
            <a:r>
              <a:rPr lang="en-US" altLang="zh-CN" sz="2400" b="1" dirty="0" smtClean="0">
                <a:solidFill>
                  <a:srgbClr val="FFFFFF"/>
                </a:solidFill>
                <a:latin typeface="宋体" pitchFamily="2" charset="-122"/>
                <a:ea typeface="宋体" pitchFamily="2" charset="-122"/>
                <a:cs typeface="Arial" charset="0"/>
              </a:rPr>
              <a:t> </a:t>
            </a:r>
            <a:r>
              <a:rPr lang="en-US" altLang="zh-CN" sz="1400" b="1" dirty="0" smtClean="0">
                <a:solidFill>
                  <a:srgbClr val="FFFFFF"/>
                </a:solidFill>
                <a:ea typeface="宋体" charset="-122"/>
                <a:cs typeface="Arial" charset="0"/>
              </a:rPr>
              <a:t>      </a:t>
            </a:r>
            <a:endParaRPr lang="en-US" altLang="zh-CN" sz="1400" b="1" dirty="0">
              <a:solidFill>
                <a:srgbClr val="FFFFFF"/>
              </a:solidFill>
              <a:ea typeface="宋体" charset="-122"/>
              <a:cs typeface="Arial" charset="0"/>
            </a:endParaRPr>
          </a:p>
        </p:txBody>
      </p:sp>
      <p:sp>
        <p:nvSpPr>
          <p:cNvPr id="119848" name="Text Box 40"/>
          <p:cNvSpPr txBox="1">
            <a:spLocks noChangeArrowheads="1"/>
          </p:cNvSpPr>
          <p:nvPr/>
        </p:nvSpPr>
        <p:spPr bwMode="gray">
          <a:xfrm>
            <a:off x="1928794" y="3143248"/>
            <a:ext cx="833142" cy="978729"/>
          </a:xfrm>
          <a:prstGeom prst="rect">
            <a:avLst/>
          </a:prstGeom>
          <a:noFill/>
          <a:ln w="9525">
            <a:noFill/>
            <a:miter lim="800000"/>
            <a:headEnd/>
            <a:tailEnd/>
          </a:ln>
          <a:effectLst/>
        </p:spPr>
        <p:txBody>
          <a:bodyPr wrap="square">
            <a:spAutoFit/>
          </a:bodyPr>
          <a:lstStyle/>
          <a:p>
            <a:pPr algn="r">
              <a:lnSpc>
                <a:spcPct val="120000"/>
              </a:lnSpc>
              <a:spcBef>
                <a:spcPct val="50000"/>
              </a:spcBef>
            </a:pPr>
            <a:r>
              <a:rPr lang="zh-CN" altLang="en-US" sz="2400" b="1" dirty="0" smtClean="0">
                <a:solidFill>
                  <a:srgbClr val="FFFFFF"/>
                </a:solidFill>
                <a:latin typeface="宋体" pitchFamily="2" charset="-122"/>
                <a:ea typeface="宋体" pitchFamily="2" charset="-122"/>
                <a:cs typeface="Arial" charset="0"/>
              </a:rPr>
              <a:t>组织架构</a:t>
            </a:r>
            <a:r>
              <a:rPr lang="en-US" altLang="zh-CN" sz="2400" b="1" dirty="0" smtClean="0">
                <a:solidFill>
                  <a:srgbClr val="FFFFFF"/>
                </a:solidFill>
                <a:latin typeface="宋体" pitchFamily="2" charset="-122"/>
                <a:ea typeface="宋体" pitchFamily="2" charset="-122"/>
                <a:cs typeface="Arial" charset="0"/>
              </a:rPr>
              <a:t>       </a:t>
            </a:r>
            <a:endParaRPr lang="en-US" altLang="zh-CN" sz="2400" b="1" dirty="0">
              <a:solidFill>
                <a:srgbClr val="FFFFFF"/>
              </a:solidFill>
              <a:latin typeface="宋体" pitchFamily="2" charset="-122"/>
              <a:ea typeface="宋体" pitchFamily="2" charset="-122"/>
              <a:cs typeface="Arial" charset="0"/>
            </a:endParaRPr>
          </a:p>
        </p:txBody>
      </p:sp>
      <p:sp>
        <p:nvSpPr>
          <p:cNvPr id="119849" name="Text Box 41"/>
          <p:cNvSpPr txBox="1">
            <a:spLocks noChangeArrowheads="1"/>
          </p:cNvSpPr>
          <p:nvPr/>
        </p:nvSpPr>
        <p:spPr bwMode="gray">
          <a:xfrm>
            <a:off x="1285852" y="4857760"/>
            <a:ext cx="833142" cy="919867"/>
          </a:xfrm>
          <a:prstGeom prst="rect">
            <a:avLst/>
          </a:prstGeom>
          <a:noFill/>
          <a:ln w="9525">
            <a:noFill/>
            <a:miter lim="800000"/>
            <a:headEnd/>
            <a:tailEnd/>
          </a:ln>
          <a:effectLst/>
        </p:spPr>
        <p:txBody>
          <a:bodyPr wrap="square">
            <a:spAutoFit/>
          </a:bodyPr>
          <a:lstStyle/>
          <a:p>
            <a:pPr algn="r">
              <a:lnSpc>
                <a:spcPct val="120000"/>
              </a:lnSpc>
              <a:spcBef>
                <a:spcPct val="50000"/>
              </a:spcBef>
            </a:pPr>
            <a:r>
              <a:rPr lang="zh-CN" altLang="en-US" sz="2400" b="1" dirty="0" smtClean="0">
                <a:solidFill>
                  <a:srgbClr val="FFFFFF"/>
                </a:solidFill>
                <a:latin typeface="宋体" pitchFamily="2" charset="-122"/>
                <a:ea typeface="宋体" pitchFamily="2" charset="-122"/>
                <a:cs typeface="Arial" charset="0"/>
              </a:rPr>
              <a:t>信息推送</a:t>
            </a:r>
            <a:r>
              <a:rPr lang="en-US" altLang="zh-CN" sz="2400" b="1" dirty="0" smtClean="0">
                <a:solidFill>
                  <a:srgbClr val="FFFFFF"/>
                </a:solidFill>
                <a:latin typeface="宋体" pitchFamily="2" charset="-122"/>
                <a:ea typeface="宋体" pitchFamily="2" charset="-122"/>
                <a:cs typeface="Arial" charset="0"/>
              </a:rPr>
              <a:t>       </a:t>
            </a:r>
            <a:endParaRPr lang="en-US" altLang="zh-CN" sz="2400" b="1" dirty="0">
              <a:solidFill>
                <a:srgbClr val="FFFFFF"/>
              </a:solidFill>
              <a:latin typeface="宋体" pitchFamily="2" charset="-122"/>
              <a:ea typeface="宋体" pitchFamily="2" charset="-122"/>
              <a:cs typeface="Arial" charset="0"/>
            </a:endParaRPr>
          </a:p>
        </p:txBody>
      </p:sp>
      <p:sp>
        <p:nvSpPr>
          <p:cNvPr id="119850" name="Text Box 42"/>
          <p:cNvSpPr txBox="1">
            <a:spLocks noChangeArrowheads="1"/>
          </p:cNvSpPr>
          <p:nvPr/>
        </p:nvSpPr>
        <p:spPr bwMode="gray">
          <a:xfrm>
            <a:off x="2500298" y="4714884"/>
            <a:ext cx="5286412" cy="1477328"/>
          </a:xfrm>
          <a:prstGeom prst="rect">
            <a:avLst/>
          </a:prstGeom>
          <a:noFill/>
          <a:ln w="9525" algn="ctr">
            <a:noFill/>
            <a:miter lim="800000"/>
            <a:headEnd/>
            <a:tailEnd/>
          </a:ln>
          <a:effectLst/>
        </p:spPr>
        <p:txBody>
          <a:bodyPr wrap="square">
            <a:spAutoFit/>
          </a:bodyPr>
          <a:lstStyle/>
          <a:p>
            <a:pPr>
              <a:spcBef>
                <a:spcPts val="0"/>
              </a:spcBef>
              <a:buFontTx/>
              <a:buChar char="•"/>
            </a:pPr>
            <a:r>
              <a:rPr lang="zh-CN" altLang="en-US" dirty="0" smtClean="0">
                <a:latin typeface="宋体" pitchFamily="2" charset="-122"/>
                <a:ea typeface="宋体" pitchFamily="2" charset="-122"/>
              </a:rPr>
              <a:t>既有文字信息，又有图片视频等多媒体信息</a:t>
            </a:r>
            <a:endParaRPr lang="en-US" altLang="zh-CN" dirty="0">
              <a:latin typeface="宋体" pitchFamily="2" charset="-122"/>
              <a:ea typeface="宋体" pitchFamily="2" charset="-122"/>
              <a:cs typeface="Arial" charset="0"/>
            </a:endParaRPr>
          </a:p>
          <a:p>
            <a:pPr>
              <a:spcBef>
                <a:spcPts val="0"/>
              </a:spcBef>
              <a:buFontTx/>
              <a:buChar char="•"/>
            </a:pPr>
            <a:r>
              <a:rPr lang="zh-CN" altLang="en-US" dirty="0" smtClean="0">
                <a:latin typeface="宋体" pitchFamily="2" charset="-122"/>
                <a:ea typeface="宋体" pitchFamily="2" charset="-122"/>
                <a:cs typeface="Arial" charset="0"/>
              </a:rPr>
              <a:t>既有中文网络版网页形式，又有英文网络版、手机版网页形式</a:t>
            </a:r>
            <a:endParaRPr lang="en-US" altLang="zh-CN" dirty="0">
              <a:latin typeface="宋体" pitchFamily="2" charset="-122"/>
              <a:ea typeface="宋体" pitchFamily="2" charset="-122"/>
              <a:cs typeface="Arial" charset="0"/>
            </a:endParaRPr>
          </a:p>
          <a:p>
            <a:pPr>
              <a:spcBef>
                <a:spcPts val="0"/>
              </a:spcBef>
              <a:buFontTx/>
              <a:buChar char="•"/>
            </a:pPr>
            <a:r>
              <a:rPr lang="zh-CN" altLang="en-US" dirty="0" smtClean="0">
                <a:latin typeface="宋体" pitchFamily="2" charset="-122"/>
                <a:ea typeface="宋体" pitchFamily="2" charset="-122"/>
                <a:cs typeface="Arial" charset="0"/>
              </a:rPr>
              <a:t>既可以整个网站推送浏览，也可以个性化定制喜欢的栏目推送浏览</a:t>
            </a:r>
            <a:endParaRPr lang="en-US" altLang="zh-CN" dirty="0">
              <a:latin typeface="宋体" pitchFamily="2" charset="-122"/>
              <a:ea typeface="宋体" pitchFamily="2" charset="-122"/>
              <a:cs typeface="Arial" charset="0"/>
            </a:endParaRPr>
          </a:p>
        </p:txBody>
      </p:sp>
      <p:sp>
        <p:nvSpPr>
          <p:cNvPr id="119851" name="Text Box 43"/>
          <p:cNvSpPr txBox="1">
            <a:spLocks noChangeArrowheads="1"/>
          </p:cNvSpPr>
          <p:nvPr/>
        </p:nvSpPr>
        <p:spPr bwMode="gray">
          <a:xfrm>
            <a:off x="3714744" y="1906576"/>
            <a:ext cx="4000527" cy="1200329"/>
          </a:xfrm>
          <a:prstGeom prst="rect">
            <a:avLst/>
          </a:prstGeom>
          <a:noFill/>
          <a:ln w="9525" algn="ctr">
            <a:noFill/>
            <a:miter lim="800000"/>
            <a:headEnd/>
            <a:tailEnd/>
          </a:ln>
          <a:effectLst/>
        </p:spPr>
        <p:txBody>
          <a:bodyPr wrap="square">
            <a:spAutoFit/>
          </a:bodyPr>
          <a:lstStyle/>
          <a:p>
            <a:pPr algn="just">
              <a:spcBef>
                <a:spcPts val="0"/>
              </a:spcBef>
              <a:buFontTx/>
              <a:buChar char="•"/>
            </a:pPr>
            <a:r>
              <a:rPr lang="zh-CN" altLang="en-US" dirty="0" smtClean="0">
                <a:latin typeface="宋体" pitchFamily="2" charset="-122"/>
                <a:ea typeface="宋体" pitchFamily="2" charset="-122"/>
                <a:cs typeface="Arial" charset="0"/>
              </a:rPr>
              <a:t>基本做到了用户所需要的各种信息的大部分覆盖</a:t>
            </a:r>
            <a:endParaRPr lang="en-US" altLang="zh-CN" dirty="0" smtClean="0">
              <a:latin typeface="宋体" pitchFamily="2" charset="-122"/>
              <a:ea typeface="宋体" pitchFamily="2" charset="-122"/>
              <a:cs typeface="Arial" charset="0"/>
            </a:endParaRPr>
          </a:p>
          <a:p>
            <a:pPr algn="just">
              <a:spcBef>
                <a:spcPts val="0"/>
              </a:spcBef>
              <a:buFontTx/>
              <a:buChar char="•"/>
            </a:pPr>
            <a:r>
              <a:rPr lang="zh-CN" altLang="en-US" dirty="0" smtClean="0">
                <a:latin typeface="宋体" pitchFamily="2" charset="-122"/>
                <a:ea typeface="宋体" pitchFamily="2" charset="-122"/>
                <a:cs typeface="Arial" charset="0"/>
              </a:rPr>
              <a:t>包括为城市规划、房地产交易等信息</a:t>
            </a:r>
            <a:endParaRPr lang="en-US" altLang="zh-CN" dirty="0">
              <a:latin typeface="宋体" pitchFamily="2" charset="-122"/>
              <a:ea typeface="宋体" pitchFamily="2" charset="-122"/>
              <a:cs typeface="Arial" charset="0"/>
            </a:endParaRPr>
          </a:p>
          <a:p>
            <a:pPr algn="just">
              <a:spcBef>
                <a:spcPts val="0"/>
              </a:spcBef>
              <a:buFontTx/>
              <a:buChar char="•"/>
            </a:pPr>
            <a:r>
              <a:rPr lang="zh-CN" altLang="en-US" dirty="0" smtClean="0">
                <a:latin typeface="宋体" pitchFamily="2" charset="-122"/>
                <a:ea typeface="宋体" pitchFamily="2" charset="-122"/>
                <a:cs typeface="Arial" charset="0"/>
              </a:rPr>
              <a:t>重要信息做到了及时更新</a:t>
            </a:r>
            <a:endParaRPr lang="en-US" altLang="zh-CN" dirty="0">
              <a:latin typeface="宋体" pitchFamily="2" charset="-122"/>
              <a:ea typeface="宋体" pitchFamily="2" charset="-122"/>
              <a:cs typeface="Arial" charset="0"/>
            </a:endParaRPr>
          </a:p>
        </p:txBody>
      </p:sp>
      <p:sp>
        <p:nvSpPr>
          <p:cNvPr id="119852" name="Text Box 44"/>
          <p:cNvSpPr txBox="1">
            <a:spLocks noChangeArrowheads="1"/>
          </p:cNvSpPr>
          <p:nvPr/>
        </p:nvSpPr>
        <p:spPr bwMode="gray">
          <a:xfrm>
            <a:off x="3643306" y="3286124"/>
            <a:ext cx="4143404" cy="923330"/>
          </a:xfrm>
          <a:prstGeom prst="rect">
            <a:avLst/>
          </a:prstGeom>
          <a:noFill/>
          <a:ln w="9525" algn="ctr">
            <a:noFill/>
            <a:miter lim="800000"/>
            <a:headEnd/>
            <a:tailEnd/>
          </a:ln>
          <a:effectLst/>
        </p:spPr>
        <p:txBody>
          <a:bodyPr wrap="square">
            <a:spAutoFit/>
          </a:bodyPr>
          <a:lstStyle/>
          <a:p>
            <a:pPr algn="just">
              <a:spcBef>
                <a:spcPts val="0"/>
              </a:spcBef>
              <a:buFont typeface="Arial" pitchFamily="34" charset="0"/>
              <a:buChar char="•"/>
            </a:pPr>
            <a:r>
              <a:rPr lang="en-US" altLang="zh-CN" sz="1600" b="1" dirty="0" smtClean="0">
                <a:latin typeface="宋体" charset="-122"/>
                <a:ea typeface="宋体" charset="-122"/>
                <a:cs typeface="Arial" charset="0"/>
              </a:rPr>
              <a:t> </a:t>
            </a:r>
            <a:r>
              <a:rPr lang="zh-CN" altLang="en-US" dirty="0" smtClean="0">
                <a:latin typeface="宋体" pitchFamily="2" charset="-122"/>
                <a:ea typeface="宋体" pitchFamily="2" charset="-122"/>
                <a:cs typeface="Arial" charset="0"/>
              </a:rPr>
              <a:t>一方面各地区的政府房地产信息服务网站借助于优势互补的协同效应实现组织间集成</a:t>
            </a:r>
            <a:endParaRPr lang="en-US" altLang="zh-CN" dirty="0">
              <a:latin typeface="宋体" pitchFamily="2" charset="-122"/>
              <a:ea typeface="宋体" pitchFamily="2" charset="-122"/>
              <a:cs typeface="Arial" charset="0"/>
            </a:endParaRPr>
          </a:p>
        </p:txBody>
      </p:sp>
      <p:sp>
        <p:nvSpPr>
          <p:cNvPr id="19" name="TextBox 18"/>
          <p:cNvSpPr txBox="1"/>
          <p:nvPr/>
        </p:nvSpPr>
        <p:spPr>
          <a:xfrm>
            <a:off x="3500430" y="4143380"/>
            <a:ext cx="4286280" cy="369332"/>
          </a:xfrm>
          <a:prstGeom prst="rect">
            <a:avLst/>
          </a:prstGeom>
          <a:noFill/>
        </p:spPr>
        <p:txBody>
          <a:bodyPr wrap="square" rtlCol="0">
            <a:spAutoFit/>
          </a:bodyPr>
          <a:lstStyle/>
          <a:p>
            <a:pPr algn="just">
              <a:buFont typeface="Arial" pitchFamily="34" charset="0"/>
              <a:buChar char="•"/>
            </a:pPr>
            <a:r>
              <a:rPr lang="zh-CN" altLang="en-US" dirty="0" smtClean="0">
                <a:latin typeface="宋体" pitchFamily="2" charset="-122"/>
                <a:ea typeface="宋体" pitchFamily="2" charset="-122"/>
                <a:cs typeface="Arial" charset="0"/>
              </a:rPr>
              <a:t> 另一方面包含不同服务对象所需的信息</a:t>
            </a:r>
            <a:endParaRPr lang="zh-CN" altLang="en-US" dirty="0"/>
          </a:p>
        </p:txBody>
      </p:sp>
    </p:spTree>
  </p:cSld>
  <p:clrMapOvr>
    <a:masterClrMapping/>
  </p:clrMapOvr>
  <p:transition>
    <p:strips dir="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AutoShape 2"/>
          <p:cNvSpPr>
            <a:spLocks noChangeArrowheads="1"/>
          </p:cNvSpPr>
          <p:nvPr/>
        </p:nvSpPr>
        <p:spPr bwMode="ltGray">
          <a:xfrm>
            <a:off x="4243377" y="2897188"/>
            <a:ext cx="3702050" cy="1066800"/>
          </a:xfrm>
          <a:prstGeom prst="roundRect">
            <a:avLst>
              <a:gd name="adj" fmla="val 11921"/>
            </a:avLst>
          </a:prstGeom>
          <a:gradFill rotWithShape="1">
            <a:gsLst>
              <a:gs pos="0">
                <a:schemeClr val="accent1">
                  <a:gamma/>
                  <a:shade val="82353"/>
                  <a:invGamma/>
                </a:schemeClr>
              </a:gs>
              <a:gs pos="100000">
                <a:schemeClr val="accent1"/>
              </a:gs>
            </a:gsLst>
            <a:lin ang="5400000" scaled="1"/>
          </a:gradFill>
          <a:ln w="25400">
            <a:solidFill>
              <a:srgbClr val="FEFFFF"/>
            </a:solidFill>
            <a:round/>
            <a:headEnd/>
            <a:tailEnd/>
          </a:ln>
          <a:effectLst>
            <a:outerShdw dist="53882" dir="2700000" algn="ctr" rotWithShape="0">
              <a:srgbClr val="000000">
                <a:alpha val="50000"/>
              </a:srgbClr>
            </a:outerShdw>
          </a:effectLst>
        </p:spPr>
        <p:txBody>
          <a:bodyPr wrap="none" anchor="ctr"/>
          <a:lstStyle/>
          <a:p>
            <a:endParaRPr lang="zh-CN" altLang="en-US"/>
          </a:p>
        </p:txBody>
      </p:sp>
      <p:sp>
        <p:nvSpPr>
          <p:cNvPr id="108547" name="AutoShape 3"/>
          <p:cNvSpPr>
            <a:spLocks noChangeArrowheads="1"/>
          </p:cNvSpPr>
          <p:nvPr/>
        </p:nvSpPr>
        <p:spPr bwMode="ltGray">
          <a:xfrm>
            <a:off x="4246552" y="4224338"/>
            <a:ext cx="3702050" cy="1066800"/>
          </a:xfrm>
          <a:prstGeom prst="roundRect">
            <a:avLst>
              <a:gd name="adj" fmla="val 11921"/>
            </a:avLst>
          </a:prstGeom>
          <a:gradFill rotWithShape="1">
            <a:gsLst>
              <a:gs pos="0">
                <a:schemeClr val="accent2">
                  <a:gamma/>
                  <a:shade val="82353"/>
                  <a:invGamma/>
                </a:schemeClr>
              </a:gs>
              <a:gs pos="100000">
                <a:schemeClr val="accent2"/>
              </a:gs>
            </a:gsLst>
            <a:lin ang="5400000" scaled="1"/>
          </a:gradFill>
          <a:ln w="25400">
            <a:solidFill>
              <a:srgbClr val="FEFFFF"/>
            </a:solidFill>
            <a:round/>
            <a:headEnd/>
            <a:tailEnd/>
          </a:ln>
          <a:effectLst>
            <a:outerShdw dist="53882" dir="2700000" algn="ctr" rotWithShape="0">
              <a:srgbClr val="000000">
                <a:alpha val="50000"/>
              </a:srgbClr>
            </a:outerShdw>
          </a:effectLst>
        </p:spPr>
        <p:txBody>
          <a:bodyPr wrap="none" anchor="ctr"/>
          <a:lstStyle/>
          <a:p>
            <a:endParaRPr lang="zh-CN" altLang="en-US"/>
          </a:p>
        </p:txBody>
      </p:sp>
      <p:sp>
        <p:nvSpPr>
          <p:cNvPr id="108548" name="AutoShape 4"/>
          <p:cNvSpPr>
            <a:spLocks noChangeArrowheads="1"/>
          </p:cNvSpPr>
          <p:nvPr/>
        </p:nvSpPr>
        <p:spPr bwMode="ltGray">
          <a:xfrm>
            <a:off x="4249727" y="5554663"/>
            <a:ext cx="3702050" cy="1066800"/>
          </a:xfrm>
          <a:prstGeom prst="roundRect">
            <a:avLst>
              <a:gd name="adj" fmla="val 11921"/>
            </a:avLst>
          </a:prstGeom>
          <a:gradFill rotWithShape="1">
            <a:gsLst>
              <a:gs pos="0">
                <a:schemeClr val="folHlink">
                  <a:gamma/>
                  <a:shade val="82353"/>
                  <a:invGamma/>
                </a:schemeClr>
              </a:gs>
              <a:gs pos="100000">
                <a:schemeClr val="folHlink"/>
              </a:gs>
            </a:gsLst>
            <a:lin ang="5400000" scaled="1"/>
          </a:gradFill>
          <a:ln w="25400">
            <a:solidFill>
              <a:srgbClr val="FEFFFF"/>
            </a:solidFill>
            <a:round/>
            <a:headEnd/>
            <a:tailEnd/>
          </a:ln>
          <a:effectLst>
            <a:outerShdw dist="53882" dir="2700000" algn="ctr" rotWithShape="0">
              <a:srgbClr val="000000">
                <a:alpha val="50000"/>
              </a:srgbClr>
            </a:outerShdw>
          </a:effectLst>
        </p:spPr>
        <p:txBody>
          <a:bodyPr wrap="none" anchor="ctr"/>
          <a:lstStyle/>
          <a:p>
            <a:endParaRPr lang="zh-CN" altLang="en-US"/>
          </a:p>
        </p:txBody>
      </p:sp>
      <p:pic>
        <p:nvPicPr>
          <p:cNvPr id="108549" name="Picture 5" descr="Picture4"/>
          <p:cNvPicPr>
            <a:picLocks noChangeAspect="1" noChangeArrowheads="1"/>
          </p:cNvPicPr>
          <p:nvPr/>
        </p:nvPicPr>
        <p:blipFill>
          <a:blip r:embed="rId2"/>
          <a:srcRect/>
          <a:stretch>
            <a:fillRect/>
          </a:stretch>
        </p:blipFill>
        <p:spPr bwMode="auto">
          <a:xfrm>
            <a:off x="4310052" y="2947988"/>
            <a:ext cx="792163" cy="673100"/>
          </a:xfrm>
          <a:prstGeom prst="rect">
            <a:avLst/>
          </a:prstGeom>
          <a:noFill/>
        </p:spPr>
      </p:pic>
      <p:pic>
        <p:nvPicPr>
          <p:cNvPr id="108550" name="Picture 6" descr="Picture4"/>
          <p:cNvPicPr>
            <a:picLocks noChangeAspect="1" noChangeArrowheads="1"/>
          </p:cNvPicPr>
          <p:nvPr/>
        </p:nvPicPr>
        <p:blipFill>
          <a:blip r:embed="rId2"/>
          <a:srcRect/>
          <a:stretch>
            <a:fillRect/>
          </a:stretch>
        </p:blipFill>
        <p:spPr bwMode="auto">
          <a:xfrm>
            <a:off x="4306877" y="4278313"/>
            <a:ext cx="793750" cy="673100"/>
          </a:xfrm>
          <a:prstGeom prst="rect">
            <a:avLst/>
          </a:prstGeom>
          <a:noFill/>
        </p:spPr>
      </p:pic>
      <p:pic>
        <p:nvPicPr>
          <p:cNvPr id="108551" name="Picture 7" descr="Picture4"/>
          <p:cNvPicPr>
            <a:picLocks noChangeAspect="1" noChangeArrowheads="1"/>
          </p:cNvPicPr>
          <p:nvPr/>
        </p:nvPicPr>
        <p:blipFill>
          <a:blip r:embed="rId2"/>
          <a:srcRect/>
          <a:stretch>
            <a:fillRect/>
          </a:stretch>
        </p:blipFill>
        <p:spPr bwMode="auto">
          <a:xfrm>
            <a:off x="4305290" y="5602288"/>
            <a:ext cx="792162" cy="673100"/>
          </a:xfrm>
          <a:prstGeom prst="rect">
            <a:avLst/>
          </a:prstGeom>
          <a:noFill/>
        </p:spPr>
      </p:pic>
      <p:grpSp>
        <p:nvGrpSpPr>
          <p:cNvPr id="2" name="Group 8"/>
          <p:cNvGrpSpPr>
            <a:grpSpLocks/>
          </p:cNvGrpSpPr>
          <p:nvPr/>
        </p:nvGrpSpPr>
        <p:grpSpPr bwMode="auto">
          <a:xfrm>
            <a:off x="1071538" y="2500306"/>
            <a:ext cx="1879600" cy="1825625"/>
            <a:chOff x="2457" y="2000"/>
            <a:chExt cx="901" cy="888"/>
          </a:xfrm>
        </p:grpSpPr>
        <p:pic>
          <p:nvPicPr>
            <p:cNvPr id="108553" name="Picture 9" descr="circuler_1"/>
            <p:cNvPicPr>
              <a:picLocks noChangeAspect="1" noChangeArrowheads="1"/>
            </p:cNvPicPr>
            <p:nvPr/>
          </p:nvPicPr>
          <p:blipFill>
            <a:blip r:embed="rId3"/>
            <a:srcRect/>
            <a:stretch>
              <a:fillRect/>
            </a:stretch>
          </p:blipFill>
          <p:spPr bwMode="ltGray">
            <a:xfrm>
              <a:off x="2457" y="2000"/>
              <a:ext cx="901" cy="886"/>
            </a:xfrm>
            <a:prstGeom prst="rect">
              <a:avLst/>
            </a:prstGeom>
            <a:noFill/>
          </p:spPr>
        </p:pic>
        <p:sp>
          <p:nvSpPr>
            <p:cNvPr id="108554" name="Oval 10"/>
            <p:cNvSpPr>
              <a:spLocks noChangeArrowheads="1"/>
            </p:cNvSpPr>
            <p:nvPr/>
          </p:nvSpPr>
          <p:spPr bwMode="ltGray">
            <a:xfrm>
              <a:off x="2457" y="2000"/>
              <a:ext cx="895" cy="888"/>
            </a:xfrm>
            <a:prstGeom prst="ellipse">
              <a:avLst/>
            </a:prstGeom>
            <a:gradFill rotWithShape="1">
              <a:gsLst>
                <a:gs pos="0">
                  <a:srgbClr val="F8F8F8">
                    <a:gamma/>
                    <a:shade val="26275"/>
                    <a:invGamma/>
                    <a:alpha val="89999"/>
                  </a:srgbClr>
                </a:gs>
                <a:gs pos="50000">
                  <a:srgbClr val="F8F8F8">
                    <a:alpha val="45000"/>
                  </a:srgbClr>
                </a:gs>
                <a:gs pos="100000">
                  <a:srgbClr val="F8F8F8">
                    <a:gamma/>
                    <a:shade val="26275"/>
                    <a:invGamma/>
                    <a:alpha val="89999"/>
                  </a:srgbClr>
                </a:gs>
              </a:gsLst>
              <a:lin ang="5400000" scaled="1"/>
            </a:gradFill>
            <a:ln w="9525" algn="ctr">
              <a:noFill/>
              <a:round/>
              <a:headEnd/>
              <a:tailEnd/>
            </a:ln>
            <a:effectLst/>
          </p:spPr>
          <p:txBody>
            <a:bodyPr wrap="none" anchor="ctr"/>
            <a:lstStyle/>
            <a:p>
              <a:endParaRPr lang="zh-CN" altLang="en-US"/>
            </a:p>
          </p:txBody>
        </p:sp>
        <p:sp>
          <p:nvSpPr>
            <p:cNvPr id="108555" name="Freeform 11"/>
            <p:cNvSpPr>
              <a:spLocks/>
            </p:cNvSpPr>
            <p:nvPr/>
          </p:nvSpPr>
          <p:spPr bwMode="ltGray">
            <a:xfrm>
              <a:off x="2550" y="2018"/>
              <a:ext cx="703" cy="308"/>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DDDDDD"/>
                </a:gs>
              </a:gsLst>
              <a:lin ang="5400000" scaled="1"/>
            </a:gradFill>
            <a:ln w="0">
              <a:noFill/>
              <a:prstDash val="solid"/>
              <a:round/>
              <a:headEnd/>
              <a:tailEnd/>
            </a:ln>
          </p:spPr>
          <p:txBody>
            <a:bodyPr/>
            <a:lstStyle/>
            <a:p>
              <a:endParaRPr lang="zh-CN" altLang="en-US"/>
            </a:p>
          </p:txBody>
        </p:sp>
        <p:grpSp>
          <p:nvGrpSpPr>
            <p:cNvPr id="3" name="Group 12"/>
            <p:cNvGrpSpPr>
              <a:grpSpLocks/>
            </p:cNvGrpSpPr>
            <p:nvPr/>
          </p:nvGrpSpPr>
          <p:grpSpPr bwMode="auto">
            <a:xfrm rot="-1297425" flipH="1" flipV="1">
              <a:off x="2525" y="2693"/>
              <a:ext cx="781" cy="188"/>
              <a:chOff x="2532" y="1051"/>
              <a:chExt cx="893" cy="246"/>
            </a:xfrm>
          </p:grpSpPr>
          <p:grpSp>
            <p:nvGrpSpPr>
              <p:cNvPr id="4" name="Group 13"/>
              <p:cNvGrpSpPr>
                <a:grpSpLocks/>
              </p:cNvGrpSpPr>
              <p:nvPr/>
            </p:nvGrpSpPr>
            <p:grpSpPr bwMode="auto">
              <a:xfrm>
                <a:off x="2532" y="1051"/>
                <a:ext cx="743" cy="185"/>
                <a:chOff x="1565" y="2568"/>
                <a:chExt cx="1118" cy="279"/>
              </a:xfrm>
            </p:grpSpPr>
            <p:sp>
              <p:nvSpPr>
                <p:cNvPr id="108558" name="AutoShape 14"/>
                <p:cNvSpPr>
                  <a:spLocks noChangeArrowheads="1"/>
                </p:cNvSpPr>
                <p:nvPr/>
              </p:nvSpPr>
              <p:spPr bwMode="ltGray">
                <a:xfrm rot="5263130">
                  <a:off x="1859" y="2274"/>
                  <a:ext cx="227" cy="816"/>
                </a:xfrm>
                <a:prstGeom prst="moon">
                  <a:avLst>
                    <a:gd name="adj" fmla="val 49773"/>
                  </a:avLst>
                </a:prstGeom>
                <a:solidFill>
                  <a:srgbClr val="F8F8F8">
                    <a:alpha val="3999"/>
                  </a:srgbClr>
                </a:solidFill>
                <a:ln w="9525">
                  <a:noFill/>
                  <a:miter lim="800000"/>
                  <a:headEnd/>
                  <a:tailEnd/>
                </a:ln>
                <a:effectLst/>
              </p:spPr>
              <p:txBody>
                <a:bodyPr wrap="none" anchor="ctr"/>
                <a:lstStyle/>
                <a:p>
                  <a:endParaRPr lang="zh-CN" altLang="en-US"/>
                </a:p>
              </p:txBody>
            </p:sp>
            <p:sp>
              <p:nvSpPr>
                <p:cNvPr id="108559" name="AutoShape 15"/>
                <p:cNvSpPr>
                  <a:spLocks noChangeArrowheads="1"/>
                </p:cNvSpPr>
                <p:nvPr/>
              </p:nvSpPr>
              <p:spPr bwMode="ltGray">
                <a:xfrm rot="6078281">
                  <a:off x="1995" y="2274"/>
                  <a:ext cx="227" cy="816"/>
                </a:xfrm>
                <a:prstGeom prst="moon">
                  <a:avLst>
                    <a:gd name="adj" fmla="val 49773"/>
                  </a:avLst>
                </a:prstGeom>
                <a:solidFill>
                  <a:srgbClr val="F8F8F8">
                    <a:alpha val="3999"/>
                  </a:srgbClr>
                </a:solidFill>
                <a:ln w="9525">
                  <a:noFill/>
                  <a:miter lim="800000"/>
                  <a:headEnd/>
                  <a:tailEnd/>
                </a:ln>
                <a:effectLst/>
              </p:spPr>
              <p:txBody>
                <a:bodyPr wrap="none" anchor="ctr"/>
                <a:lstStyle/>
                <a:p>
                  <a:endParaRPr lang="zh-CN" altLang="en-US"/>
                </a:p>
              </p:txBody>
            </p:sp>
            <p:sp>
              <p:nvSpPr>
                <p:cNvPr id="108560" name="AutoShape 16"/>
                <p:cNvSpPr>
                  <a:spLocks noChangeArrowheads="1"/>
                </p:cNvSpPr>
                <p:nvPr/>
              </p:nvSpPr>
              <p:spPr bwMode="ltGray">
                <a:xfrm rot="6373927">
                  <a:off x="2071" y="2296"/>
                  <a:ext cx="227" cy="816"/>
                </a:xfrm>
                <a:prstGeom prst="moon">
                  <a:avLst>
                    <a:gd name="adj" fmla="val 49773"/>
                  </a:avLst>
                </a:prstGeom>
                <a:solidFill>
                  <a:srgbClr val="F8F8F8">
                    <a:alpha val="3999"/>
                  </a:srgbClr>
                </a:solidFill>
                <a:ln w="9525">
                  <a:noFill/>
                  <a:miter lim="800000"/>
                  <a:headEnd/>
                  <a:tailEnd/>
                </a:ln>
                <a:effectLst/>
              </p:spPr>
              <p:txBody>
                <a:bodyPr wrap="none" anchor="ctr"/>
                <a:lstStyle/>
                <a:p>
                  <a:endParaRPr lang="zh-CN" altLang="en-US"/>
                </a:p>
              </p:txBody>
            </p:sp>
            <p:sp>
              <p:nvSpPr>
                <p:cNvPr id="108561" name="AutoShape 17"/>
                <p:cNvSpPr>
                  <a:spLocks noChangeArrowheads="1"/>
                </p:cNvSpPr>
                <p:nvPr/>
              </p:nvSpPr>
              <p:spPr bwMode="ltGray">
                <a:xfrm rot="6906312">
                  <a:off x="2161" y="2326"/>
                  <a:ext cx="227" cy="816"/>
                </a:xfrm>
                <a:prstGeom prst="moon">
                  <a:avLst>
                    <a:gd name="adj" fmla="val 49773"/>
                  </a:avLst>
                </a:prstGeom>
                <a:solidFill>
                  <a:srgbClr val="F8F8F8">
                    <a:alpha val="3999"/>
                  </a:srgbClr>
                </a:solidFill>
                <a:ln w="9525">
                  <a:noFill/>
                  <a:miter lim="800000"/>
                  <a:headEnd/>
                  <a:tailEnd/>
                </a:ln>
                <a:effectLst/>
              </p:spPr>
              <p:txBody>
                <a:bodyPr wrap="none" anchor="ctr"/>
                <a:lstStyle/>
                <a:p>
                  <a:endParaRPr lang="zh-CN" altLang="en-US"/>
                </a:p>
              </p:txBody>
            </p:sp>
          </p:grpSp>
          <p:grpSp>
            <p:nvGrpSpPr>
              <p:cNvPr id="5" name="Group 18"/>
              <p:cNvGrpSpPr>
                <a:grpSpLocks/>
              </p:cNvGrpSpPr>
              <p:nvPr/>
            </p:nvGrpSpPr>
            <p:grpSpPr bwMode="auto">
              <a:xfrm rot="1353540">
                <a:off x="2682" y="1111"/>
                <a:ext cx="743" cy="186"/>
                <a:chOff x="1565" y="2568"/>
                <a:chExt cx="1118" cy="279"/>
              </a:xfrm>
            </p:grpSpPr>
            <p:sp>
              <p:nvSpPr>
                <p:cNvPr id="108563" name="AutoShape 19"/>
                <p:cNvSpPr>
                  <a:spLocks noChangeArrowheads="1"/>
                </p:cNvSpPr>
                <p:nvPr/>
              </p:nvSpPr>
              <p:spPr bwMode="ltGray">
                <a:xfrm rot="5263130">
                  <a:off x="1859" y="2274"/>
                  <a:ext cx="227" cy="816"/>
                </a:xfrm>
                <a:prstGeom prst="moon">
                  <a:avLst>
                    <a:gd name="adj" fmla="val 49773"/>
                  </a:avLst>
                </a:prstGeom>
                <a:solidFill>
                  <a:srgbClr val="F8F8F8">
                    <a:alpha val="3999"/>
                  </a:srgbClr>
                </a:solidFill>
                <a:ln w="9525">
                  <a:noFill/>
                  <a:miter lim="800000"/>
                  <a:headEnd/>
                  <a:tailEnd/>
                </a:ln>
                <a:effectLst/>
              </p:spPr>
              <p:txBody>
                <a:bodyPr wrap="none" anchor="ctr"/>
                <a:lstStyle/>
                <a:p>
                  <a:endParaRPr lang="zh-CN" altLang="en-US"/>
                </a:p>
              </p:txBody>
            </p:sp>
            <p:sp>
              <p:nvSpPr>
                <p:cNvPr id="108564" name="AutoShape 20"/>
                <p:cNvSpPr>
                  <a:spLocks noChangeArrowheads="1"/>
                </p:cNvSpPr>
                <p:nvPr/>
              </p:nvSpPr>
              <p:spPr bwMode="ltGray">
                <a:xfrm rot="6078281">
                  <a:off x="1995" y="2274"/>
                  <a:ext cx="227" cy="816"/>
                </a:xfrm>
                <a:prstGeom prst="moon">
                  <a:avLst>
                    <a:gd name="adj" fmla="val 49773"/>
                  </a:avLst>
                </a:prstGeom>
                <a:solidFill>
                  <a:srgbClr val="F8F8F8">
                    <a:alpha val="3999"/>
                  </a:srgbClr>
                </a:solidFill>
                <a:ln w="9525">
                  <a:noFill/>
                  <a:miter lim="800000"/>
                  <a:headEnd/>
                  <a:tailEnd/>
                </a:ln>
                <a:effectLst/>
              </p:spPr>
              <p:txBody>
                <a:bodyPr wrap="none" anchor="ctr"/>
                <a:lstStyle/>
                <a:p>
                  <a:endParaRPr lang="zh-CN" altLang="en-US"/>
                </a:p>
              </p:txBody>
            </p:sp>
            <p:sp>
              <p:nvSpPr>
                <p:cNvPr id="108565" name="AutoShape 21"/>
                <p:cNvSpPr>
                  <a:spLocks noChangeArrowheads="1"/>
                </p:cNvSpPr>
                <p:nvPr/>
              </p:nvSpPr>
              <p:spPr bwMode="ltGray">
                <a:xfrm rot="6373927">
                  <a:off x="2071" y="2296"/>
                  <a:ext cx="227" cy="816"/>
                </a:xfrm>
                <a:prstGeom prst="moon">
                  <a:avLst>
                    <a:gd name="adj" fmla="val 49773"/>
                  </a:avLst>
                </a:prstGeom>
                <a:solidFill>
                  <a:srgbClr val="F8F8F8">
                    <a:alpha val="3999"/>
                  </a:srgbClr>
                </a:solidFill>
                <a:ln w="9525">
                  <a:noFill/>
                  <a:miter lim="800000"/>
                  <a:headEnd/>
                  <a:tailEnd/>
                </a:ln>
                <a:effectLst/>
              </p:spPr>
              <p:txBody>
                <a:bodyPr wrap="none" anchor="ctr"/>
                <a:lstStyle/>
                <a:p>
                  <a:endParaRPr lang="zh-CN" altLang="en-US"/>
                </a:p>
              </p:txBody>
            </p:sp>
            <p:sp>
              <p:nvSpPr>
                <p:cNvPr id="108566" name="AutoShape 22"/>
                <p:cNvSpPr>
                  <a:spLocks noChangeArrowheads="1"/>
                </p:cNvSpPr>
                <p:nvPr/>
              </p:nvSpPr>
              <p:spPr bwMode="ltGray">
                <a:xfrm rot="6906312">
                  <a:off x="2161" y="2326"/>
                  <a:ext cx="227" cy="816"/>
                </a:xfrm>
                <a:prstGeom prst="moon">
                  <a:avLst>
                    <a:gd name="adj" fmla="val 49773"/>
                  </a:avLst>
                </a:prstGeom>
                <a:solidFill>
                  <a:srgbClr val="F8F8F8">
                    <a:alpha val="3999"/>
                  </a:srgbClr>
                </a:solidFill>
                <a:ln w="9525">
                  <a:noFill/>
                  <a:miter lim="800000"/>
                  <a:headEnd/>
                  <a:tailEnd/>
                </a:ln>
                <a:effectLst/>
              </p:spPr>
              <p:txBody>
                <a:bodyPr wrap="none" anchor="ctr"/>
                <a:lstStyle/>
                <a:p>
                  <a:endParaRPr lang="zh-CN" altLang="en-US"/>
                </a:p>
              </p:txBody>
            </p:sp>
          </p:grpSp>
        </p:grpSp>
      </p:grpSp>
      <p:grpSp>
        <p:nvGrpSpPr>
          <p:cNvPr id="6" name="Group 23"/>
          <p:cNvGrpSpPr>
            <a:grpSpLocks/>
          </p:cNvGrpSpPr>
          <p:nvPr/>
        </p:nvGrpSpPr>
        <p:grpSpPr bwMode="auto">
          <a:xfrm>
            <a:off x="1142976" y="4572008"/>
            <a:ext cx="1879600" cy="1825625"/>
            <a:chOff x="2457" y="2000"/>
            <a:chExt cx="901" cy="888"/>
          </a:xfrm>
        </p:grpSpPr>
        <p:pic>
          <p:nvPicPr>
            <p:cNvPr id="108568" name="Picture 24" descr="circuler_1"/>
            <p:cNvPicPr>
              <a:picLocks noChangeAspect="1" noChangeArrowheads="1"/>
            </p:cNvPicPr>
            <p:nvPr/>
          </p:nvPicPr>
          <p:blipFill>
            <a:blip r:embed="rId3"/>
            <a:srcRect/>
            <a:stretch>
              <a:fillRect/>
            </a:stretch>
          </p:blipFill>
          <p:spPr bwMode="ltGray">
            <a:xfrm>
              <a:off x="2457" y="2000"/>
              <a:ext cx="901" cy="886"/>
            </a:xfrm>
            <a:prstGeom prst="rect">
              <a:avLst/>
            </a:prstGeom>
            <a:noFill/>
          </p:spPr>
        </p:pic>
        <p:sp>
          <p:nvSpPr>
            <p:cNvPr id="108569" name="Oval 25"/>
            <p:cNvSpPr>
              <a:spLocks noChangeArrowheads="1"/>
            </p:cNvSpPr>
            <p:nvPr/>
          </p:nvSpPr>
          <p:spPr bwMode="ltGray">
            <a:xfrm>
              <a:off x="2457" y="2000"/>
              <a:ext cx="895" cy="888"/>
            </a:xfrm>
            <a:prstGeom prst="ellipse">
              <a:avLst/>
            </a:prstGeom>
            <a:gradFill rotWithShape="1">
              <a:gsLst>
                <a:gs pos="0">
                  <a:srgbClr val="F8F8F8">
                    <a:gamma/>
                    <a:shade val="26275"/>
                    <a:invGamma/>
                    <a:alpha val="89999"/>
                  </a:srgbClr>
                </a:gs>
                <a:gs pos="50000">
                  <a:srgbClr val="F8F8F8">
                    <a:alpha val="45000"/>
                  </a:srgbClr>
                </a:gs>
                <a:gs pos="100000">
                  <a:srgbClr val="F8F8F8">
                    <a:gamma/>
                    <a:shade val="26275"/>
                    <a:invGamma/>
                    <a:alpha val="89999"/>
                  </a:srgbClr>
                </a:gs>
              </a:gsLst>
              <a:lin ang="5400000" scaled="1"/>
            </a:gradFill>
            <a:ln w="9525" algn="ctr">
              <a:noFill/>
              <a:round/>
              <a:headEnd/>
              <a:tailEnd/>
            </a:ln>
            <a:effectLst/>
          </p:spPr>
          <p:txBody>
            <a:bodyPr wrap="none" anchor="ctr"/>
            <a:lstStyle/>
            <a:p>
              <a:endParaRPr lang="zh-CN" altLang="en-US"/>
            </a:p>
          </p:txBody>
        </p:sp>
        <p:sp>
          <p:nvSpPr>
            <p:cNvPr id="108570" name="Freeform 26"/>
            <p:cNvSpPr>
              <a:spLocks/>
            </p:cNvSpPr>
            <p:nvPr/>
          </p:nvSpPr>
          <p:spPr bwMode="ltGray">
            <a:xfrm>
              <a:off x="2550" y="2018"/>
              <a:ext cx="703" cy="308"/>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DDDDDD"/>
                </a:gs>
              </a:gsLst>
              <a:lin ang="5400000" scaled="1"/>
            </a:gradFill>
            <a:ln w="0">
              <a:noFill/>
              <a:prstDash val="solid"/>
              <a:round/>
              <a:headEnd/>
              <a:tailEnd/>
            </a:ln>
          </p:spPr>
          <p:txBody>
            <a:bodyPr/>
            <a:lstStyle/>
            <a:p>
              <a:endParaRPr lang="zh-CN" altLang="en-US"/>
            </a:p>
          </p:txBody>
        </p:sp>
        <p:grpSp>
          <p:nvGrpSpPr>
            <p:cNvPr id="7" name="Group 27"/>
            <p:cNvGrpSpPr>
              <a:grpSpLocks/>
            </p:cNvGrpSpPr>
            <p:nvPr/>
          </p:nvGrpSpPr>
          <p:grpSpPr bwMode="auto">
            <a:xfrm rot="-1297425" flipH="1" flipV="1">
              <a:off x="2525" y="2693"/>
              <a:ext cx="781" cy="188"/>
              <a:chOff x="2532" y="1051"/>
              <a:chExt cx="893" cy="246"/>
            </a:xfrm>
          </p:grpSpPr>
          <p:grpSp>
            <p:nvGrpSpPr>
              <p:cNvPr id="8" name="Group 28"/>
              <p:cNvGrpSpPr>
                <a:grpSpLocks/>
              </p:cNvGrpSpPr>
              <p:nvPr/>
            </p:nvGrpSpPr>
            <p:grpSpPr bwMode="auto">
              <a:xfrm>
                <a:off x="2532" y="1051"/>
                <a:ext cx="743" cy="185"/>
                <a:chOff x="1565" y="2568"/>
                <a:chExt cx="1118" cy="279"/>
              </a:xfrm>
            </p:grpSpPr>
            <p:sp>
              <p:nvSpPr>
                <p:cNvPr id="108573" name="AutoShape 29"/>
                <p:cNvSpPr>
                  <a:spLocks noChangeArrowheads="1"/>
                </p:cNvSpPr>
                <p:nvPr/>
              </p:nvSpPr>
              <p:spPr bwMode="ltGray">
                <a:xfrm rot="5263130">
                  <a:off x="1859" y="2274"/>
                  <a:ext cx="227" cy="816"/>
                </a:xfrm>
                <a:prstGeom prst="moon">
                  <a:avLst>
                    <a:gd name="adj" fmla="val 49773"/>
                  </a:avLst>
                </a:prstGeom>
                <a:solidFill>
                  <a:srgbClr val="F8F8F8">
                    <a:alpha val="3999"/>
                  </a:srgbClr>
                </a:solidFill>
                <a:ln w="9525">
                  <a:noFill/>
                  <a:miter lim="800000"/>
                  <a:headEnd/>
                  <a:tailEnd/>
                </a:ln>
                <a:effectLst/>
              </p:spPr>
              <p:txBody>
                <a:bodyPr wrap="none" anchor="ctr"/>
                <a:lstStyle/>
                <a:p>
                  <a:endParaRPr lang="zh-CN" altLang="en-US"/>
                </a:p>
              </p:txBody>
            </p:sp>
            <p:sp>
              <p:nvSpPr>
                <p:cNvPr id="108574" name="AutoShape 30"/>
                <p:cNvSpPr>
                  <a:spLocks noChangeArrowheads="1"/>
                </p:cNvSpPr>
                <p:nvPr/>
              </p:nvSpPr>
              <p:spPr bwMode="ltGray">
                <a:xfrm rot="6078281">
                  <a:off x="1995" y="2274"/>
                  <a:ext cx="227" cy="816"/>
                </a:xfrm>
                <a:prstGeom prst="moon">
                  <a:avLst>
                    <a:gd name="adj" fmla="val 49773"/>
                  </a:avLst>
                </a:prstGeom>
                <a:solidFill>
                  <a:srgbClr val="F8F8F8">
                    <a:alpha val="3999"/>
                  </a:srgbClr>
                </a:solidFill>
                <a:ln w="9525">
                  <a:noFill/>
                  <a:miter lim="800000"/>
                  <a:headEnd/>
                  <a:tailEnd/>
                </a:ln>
                <a:effectLst/>
              </p:spPr>
              <p:txBody>
                <a:bodyPr wrap="none" anchor="ctr"/>
                <a:lstStyle/>
                <a:p>
                  <a:endParaRPr lang="zh-CN" altLang="en-US"/>
                </a:p>
              </p:txBody>
            </p:sp>
            <p:sp>
              <p:nvSpPr>
                <p:cNvPr id="108575" name="AutoShape 31"/>
                <p:cNvSpPr>
                  <a:spLocks noChangeArrowheads="1"/>
                </p:cNvSpPr>
                <p:nvPr/>
              </p:nvSpPr>
              <p:spPr bwMode="ltGray">
                <a:xfrm rot="6373927">
                  <a:off x="2071" y="2296"/>
                  <a:ext cx="227" cy="816"/>
                </a:xfrm>
                <a:prstGeom prst="moon">
                  <a:avLst>
                    <a:gd name="adj" fmla="val 49773"/>
                  </a:avLst>
                </a:prstGeom>
                <a:solidFill>
                  <a:srgbClr val="F8F8F8">
                    <a:alpha val="3999"/>
                  </a:srgbClr>
                </a:solidFill>
                <a:ln w="9525">
                  <a:noFill/>
                  <a:miter lim="800000"/>
                  <a:headEnd/>
                  <a:tailEnd/>
                </a:ln>
                <a:effectLst/>
              </p:spPr>
              <p:txBody>
                <a:bodyPr wrap="none" anchor="ctr"/>
                <a:lstStyle/>
                <a:p>
                  <a:endParaRPr lang="zh-CN" altLang="en-US"/>
                </a:p>
              </p:txBody>
            </p:sp>
            <p:sp>
              <p:nvSpPr>
                <p:cNvPr id="108576" name="AutoShape 32"/>
                <p:cNvSpPr>
                  <a:spLocks noChangeArrowheads="1"/>
                </p:cNvSpPr>
                <p:nvPr/>
              </p:nvSpPr>
              <p:spPr bwMode="ltGray">
                <a:xfrm rot="6906312">
                  <a:off x="2161" y="2326"/>
                  <a:ext cx="227" cy="816"/>
                </a:xfrm>
                <a:prstGeom prst="moon">
                  <a:avLst>
                    <a:gd name="adj" fmla="val 49773"/>
                  </a:avLst>
                </a:prstGeom>
                <a:solidFill>
                  <a:srgbClr val="F8F8F8">
                    <a:alpha val="3999"/>
                  </a:srgbClr>
                </a:solidFill>
                <a:ln w="9525">
                  <a:noFill/>
                  <a:miter lim="800000"/>
                  <a:headEnd/>
                  <a:tailEnd/>
                </a:ln>
                <a:effectLst/>
              </p:spPr>
              <p:txBody>
                <a:bodyPr wrap="none" anchor="ctr"/>
                <a:lstStyle/>
                <a:p>
                  <a:endParaRPr lang="zh-CN" altLang="en-US"/>
                </a:p>
              </p:txBody>
            </p:sp>
          </p:grpSp>
          <p:grpSp>
            <p:nvGrpSpPr>
              <p:cNvPr id="9" name="Group 33"/>
              <p:cNvGrpSpPr>
                <a:grpSpLocks/>
              </p:cNvGrpSpPr>
              <p:nvPr/>
            </p:nvGrpSpPr>
            <p:grpSpPr bwMode="auto">
              <a:xfrm rot="1353540">
                <a:off x="2682" y="1111"/>
                <a:ext cx="743" cy="186"/>
                <a:chOff x="1565" y="2568"/>
                <a:chExt cx="1118" cy="279"/>
              </a:xfrm>
            </p:grpSpPr>
            <p:sp>
              <p:nvSpPr>
                <p:cNvPr id="108578" name="AutoShape 34"/>
                <p:cNvSpPr>
                  <a:spLocks noChangeArrowheads="1"/>
                </p:cNvSpPr>
                <p:nvPr/>
              </p:nvSpPr>
              <p:spPr bwMode="ltGray">
                <a:xfrm rot="5263130">
                  <a:off x="1859" y="2274"/>
                  <a:ext cx="227" cy="816"/>
                </a:xfrm>
                <a:prstGeom prst="moon">
                  <a:avLst>
                    <a:gd name="adj" fmla="val 49773"/>
                  </a:avLst>
                </a:prstGeom>
                <a:solidFill>
                  <a:srgbClr val="F8F8F8">
                    <a:alpha val="3999"/>
                  </a:srgbClr>
                </a:solidFill>
                <a:ln w="9525">
                  <a:noFill/>
                  <a:miter lim="800000"/>
                  <a:headEnd/>
                  <a:tailEnd/>
                </a:ln>
                <a:effectLst/>
              </p:spPr>
              <p:txBody>
                <a:bodyPr wrap="none" anchor="ctr"/>
                <a:lstStyle/>
                <a:p>
                  <a:endParaRPr lang="zh-CN" altLang="en-US"/>
                </a:p>
              </p:txBody>
            </p:sp>
            <p:sp>
              <p:nvSpPr>
                <p:cNvPr id="108579" name="AutoShape 35"/>
                <p:cNvSpPr>
                  <a:spLocks noChangeArrowheads="1"/>
                </p:cNvSpPr>
                <p:nvPr/>
              </p:nvSpPr>
              <p:spPr bwMode="ltGray">
                <a:xfrm rot="6078281">
                  <a:off x="1995" y="2274"/>
                  <a:ext cx="227" cy="816"/>
                </a:xfrm>
                <a:prstGeom prst="moon">
                  <a:avLst>
                    <a:gd name="adj" fmla="val 49773"/>
                  </a:avLst>
                </a:prstGeom>
                <a:solidFill>
                  <a:srgbClr val="F8F8F8">
                    <a:alpha val="3999"/>
                  </a:srgbClr>
                </a:solidFill>
                <a:ln w="9525">
                  <a:noFill/>
                  <a:miter lim="800000"/>
                  <a:headEnd/>
                  <a:tailEnd/>
                </a:ln>
                <a:effectLst/>
              </p:spPr>
              <p:txBody>
                <a:bodyPr wrap="none" anchor="ctr"/>
                <a:lstStyle/>
                <a:p>
                  <a:endParaRPr lang="zh-CN" altLang="en-US"/>
                </a:p>
              </p:txBody>
            </p:sp>
            <p:sp>
              <p:nvSpPr>
                <p:cNvPr id="108580" name="AutoShape 36"/>
                <p:cNvSpPr>
                  <a:spLocks noChangeArrowheads="1"/>
                </p:cNvSpPr>
                <p:nvPr/>
              </p:nvSpPr>
              <p:spPr bwMode="ltGray">
                <a:xfrm rot="6373927">
                  <a:off x="2071" y="2296"/>
                  <a:ext cx="227" cy="816"/>
                </a:xfrm>
                <a:prstGeom prst="moon">
                  <a:avLst>
                    <a:gd name="adj" fmla="val 49773"/>
                  </a:avLst>
                </a:prstGeom>
                <a:solidFill>
                  <a:srgbClr val="F8F8F8">
                    <a:alpha val="3999"/>
                  </a:srgbClr>
                </a:solidFill>
                <a:ln w="9525">
                  <a:noFill/>
                  <a:miter lim="800000"/>
                  <a:headEnd/>
                  <a:tailEnd/>
                </a:ln>
                <a:effectLst/>
              </p:spPr>
              <p:txBody>
                <a:bodyPr wrap="none" anchor="ctr"/>
                <a:lstStyle/>
                <a:p>
                  <a:endParaRPr lang="zh-CN" altLang="en-US"/>
                </a:p>
              </p:txBody>
            </p:sp>
            <p:sp>
              <p:nvSpPr>
                <p:cNvPr id="108581" name="AutoShape 37"/>
                <p:cNvSpPr>
                  <a:spLocks noChangeArrowheads="1"/>
                </p:cNvSpPr>
                <p:nvPr/>
              </p:nvSpPr>
              <p:spPr bwMode="ltGray">
                <a:xfrm rot="6906312">
                  <a:off x="2161" y="2326"/>
                  <a:ext cx="227" cy="816"/>
                </a:xfrm>
                <a:prstGeom prst="moon">
                  <a:avLst>
                    <a:gd name="adj" fmla="val 49773"/>
                  </a:avLst>
                </a:prstGeom>
                <a:solidFill>
                  <a:srgbClr val="F8F8F8">
                    <a:alpha val="3999"/>
                  </a:srgbClr>
                </a:solidFill>
                <a:ln w="9525">
                  <a:noFill/>
                  <a:miter lim="800000"/>
                  <a:headEnd/>
                  <a:tailEnd/>
                </a:ln>
                <a:effectLst/>
              </p:spPr>
              <p:txBody>
                <a:bodyPr wrap="none" anchor="ctr"/>
                <a:lstStyle/>
                <a:p>
                  <a:endParaRPr lang="zh-CN" altLang="en-US"/>
                </a:p>
              </p:txBody>
            </p:sp>
          </p:grpSp>
        </p:grpSp>
      </p:grpSp>
      <p:sp>
        <p:nvSpPr>
          <p:cNvPr id="108582" name="Rectangle 38"/>
          <p:cNvSpPr>
            <a:spLocks noChangeArrowheads="1"/>
          </p:cNvSpPr>
          <p:nvPr/>
        </p:nvSpPr>
        <p:spPr bwMode="black">
          <a:xfrm>
            <a:off x="4500562" y="4429132"/>
            <a:ext cx="3425825" cy="724109"/>
          </a:xfrm>
          <a:prstGeom prst="rect">
            <a:avLst/>
          </a:prstGeom>
          <a:noFill/>
          <a:ln w="9525">
            <a:noFill/>
            <a:miter lim="800000"/>
            <a:headEnd/>
            <a:tailEnd/>
          </a:ln>
          <a:effectLst/>
        </p:spPr>
        <p:txBody>
          <a:bodyPr>
            <a:spAutoFit/>
          </a:bodyPr>
          <a:lstStyle/>
          <a:p>
            <a:pPr algn="just">
              <a:lnSpc>
                <a:spcPct val="120000"/>
              </a:lnSpc>
            </a:pPr>
            <a:r>
              <a:rPr lang="zh-CN" altLang="en-US" b="1" dirty="0" smtClean="0">
                <a:solidFill>
                  <a:srgbClr val="FEFFFF"/>
                </a:solidFill>
                <a:ea typeface="宋体" charset="-122"/>
                <a:cs typeface="Arial" charset="0"/>
              </a:rPr>
              <a:t>比如提供房源信息时缺乏房屋周边服务资源和环境资源信息</a:t>
            </a:r>
            <a:endParaRPr lang="en-US" altLang="zh-CN" b="1" dirty="0">
              <a:solidFill>
                <a:srgbClr val="FEFFFF"/>
              </a:solidFill>
              <a:ea typeface="宋体" charset="-122"/>
              <a:cs typeface="Arial" charset="0"/>
            </a:endParaRPr>
          </a:p>
        </p:txBody>
      </p:sp>
      <p:sp>
        <p:nvSpPr>
          <p:cNvPr id="108583" name="Rectangle 39"/>
          <p:cNvSpPr>
            <a:spLocks noChangeArrowheads="1"/>
          </p:cNvSpPr>
          <p:nvPr/>
        </p:nvSpPr>
        <p:spPr bwMode="black">
          <a:xfrm>
            <a:off x="4378315" y="2928935"/>
            <a:ext cx="3425825" cy="1089529"/>
          </a:xfrm>
          <a:prstGeom prst="rect">
            <a:avLst/>
          </a:prstGeom>
          <a:noFill/>
          <a:ln w="9525">
            <a:noFill/>
            <a:miter lim="800000"/>
            <a:headEnd/>
            <a:tailEnd/>
          </a:ln>
          <a:effectLst/>
        </p:spPr>
        <p:txBody>
          <a:bodyPr wrap="square">
            <a:spAutoFit/>
          </a:bodyPr>
          <a:lstStyle/>
          <a:p>
            <a:pPr algn="just">
              <a:lnSpc>
                <a:spcPct val="120000"/>
              </a:lnSpc>
            </a:pPr>
            <a:r>
              <a:rPr lang="zh-CN" altLang="en-US" b="1" dirty="0" smtClean="0">
                <a:solidFill>
                  <a:srgbClr val="FEFFFF"/>
                </a:solidFill>
                <a:ea typeface="宋体" charset="-122"/>
                <a:cs typeface="Arial" charset="0"/>
              </a:rPr>
              <a:t>比如市级政府房地产信息网站抄袭省级，又比如通知公告栏里的信息一般没有用处</a:t>
            </a:r>
            <a:endParaRPr lang="en-US" altLang="zh-CN" b="1" dirty="0">
              <a:solidFill>
                <a:srgbClr val="FEFFFF"/>
              </a:solidFill>
              <a:ea typeface="宋体" charset="-122"/>
              <a:cs typeface="Arial" charset="0"/>
            </a:endParaRPr>
          </a:p>
        </p:txBody>
      </p:sp>
      <p:sp>
        <p:nvSpPr>
          <p:cNvPr id="108584" name="Rectangle 40"/>
          <p:cNvSpPr>
            <a:spLocks noChangeArrowheads="1"/>
          </p:cNvSpPr>
          <p:nvPr/>
        </p:nvSpPr>
        <p:spPr bwMode="black">
          <a:xfrm>
            <a:off x="4378315" y="5572141"/>
            <a:ext cx="3425825" cy="1089529"/>
          </a:xfrm>
          <a:prstGeom prst="rect">
            <a:avLst/>
          </a:prstGeom>
          <a:noFill/>
          <a:ln w="9525">
            <a:noFill/>
            <a:miter lim="800000"/>
            <a:headEnd/>
            <a:tailEnd/>
          </a:ln>
          <a:effectLst/>
        </p:spPr>
        <p:txBody>
          <a:bodyPr wrap="square">
            <a:spAutoFit/>
          </a:bodyPr>
          <a:lstStyle/>
          <a:p>
            <a:pPr algn="just">
              <a:lnSpc>
                <a:spcPct val="120000"/>
              </a:lnSpc>
            </a:pPr>
            <a:r>
              <a:rPr lang="zh-CN" altLang="en-US" b="1" dirty="0" smtClean="0">
                <a:solidFill>
                  <a:srgbClr val="FEFFFF"/>
                </a:solidFill>
                <a:ea typeface="宋体" charset="-122"/>
                <a:cs typeface="Arial" charset="0"/>
              </a:rPr>
              <a:t>提供房地产交易服务时缺乏贷款信息，而中国现有环境下大部分公众想买房就必须贷款</a:t>
            </a:r>
            <a:endParaRPr lang="en-US" altLang="zh-CN" b="1" dirty="0">
              <a:solidFill>
                <a:srgbClr val="FEFFFF"/>
              </a:solidFill>
              <a:ea typeface="宋体" charset="-122"/>
              <a:cs typeface="Arial" charset="0"/>
            </a:endParaRPr>
          </a:p>
        </p:txBody>
      </p:sp>
      <p:sp>
        <p:nvSpPr>
          <p:cNvPr id="108585" name="Text Box 41"/>
          <p:cNvSpPr txBox="1">
            <a:spLocks noChangeArrowheads="1"/>
          </p:cNvSpPr>
          <p:nvPr/>
        </p:nvSpPr>
        <p:spPr bwMode="auto">
          <a:xfrm>
            <a:off x="1066775" y="3109906"/>
            <a:ext cx="1905000" cy="766557"/>
          </a:xfrm>
          <a:prstGeom prst="rect">
            <a:avLst/>
          </a:prstGeom>
          <a:noFill/>
          <a:ln w="9525">
            <a:noFill/>
            <a:miter lim="800000"/>
            <a:headEnd/>
            <a:tailEnd/>
          </a:ln>
          <a:effectLst/>
        </p:spPr>
        <p:txBody>
          <a:bodyPr>
            <a:spAutoFit/>
          </a:bodyPr>
          <a:lstStyle/>
          <a:p>
            <a:pPr algn="ctr">
              <a:lnSpc>
                <a:spcPct val="50000"/>
              </a:lnSpc>
              <a:spcBef>
                <a:spcPct val="50000"/>
              </a:spcBef>
            </a:pPr>
            <a:r>
              <a:rPr lang="zh-CN" altLang="en-US" sz="2800" b="1" dirty="0" smtClean="0">
                <a:solidFill>
                  <a:srgbClr val="000000"/>
                </a:solidFill>
                <a:effectLst>
                  <a:outerShdw blurRad="38100" dist="38100" dir="2700000" algn="tl">
                    <a:srgbClr val="C0C0C0"/>
                  </a:outerShdw>
                </a:effectLst>
                <a:ea typeface="宋体" charset="-122"/>
                <a:cs typeface="Arial" charset="0"/>
              </a:rPr>
              <a:t>信息冗余</a:t>
            </a:r>
            <a:endParaRPr lang="en-US" altLang="zh-CN" sz="2800" b="1" dirty="0" smtClean="0">
              <a:solidFill>
                <a:srgbClr val="000000"/>
              </a:solidFill>
              <a:effectLst>
                <a:outerShdw blurRad="38100" dist="38100" dir="2700000" algn="tl">
                  <a:srgbClr val="C0C0C0"/>
                </a:outerShdw>
              </a:effectLst>
              <a:ea typeface="宋体" charset="-122"/>
              <a:cs typeface="Arial" charset="0"/>
            </a:endParaRPr>
          </a:p>
          <a:p>
            <a:pPr algn="ctr">
              <a:lnSpc>
                <a:spcPct val="50000"/>
              </a:lnSpc>
              <a:spcBef>
                <a:spcPct val="50000"/>
              </a:spcBef>
            </a:pPr>
            <a:r>
              <a:rPr lang="zh-CN" altLang="en-US" sz="2800" b="1" dirty="0" smtClean="0">
                <a:solidFill>
                  <a:srgbClr val="000000"/>
                </a:solidFill>
                <a:effectLst>
                  <a:outerShdw blurRad="38100" dist="38100" dir="2700000" algn="tl">
                    <a:srgbClr val="C0C0C0"/>
                  </a:outerShdw>
                </a:effectLst>
                <a:ea typeface="宋体" charset="-122"/>
                <a:cs typeface="Arial" charset="0"/>
              </a:rPr>
              <a:t>重复建设</a:t>
            </a:r>
            <a:endParaRPr lang="en-US" altLang="zh-CN" sz="2800" b="1" dirty="0">
              <a:solidFill>
                <a:srgbClr val="000000"/>
              </a:solidFill>
              <a:effectLst>
                <a:outerShdw blurRad="38100" dist="38100" dir="2700000" algn="tl">
                  <a:srgbClr val="C0C0C0"/>
                </a:outerShdw>
              </a:effectLst>
              <a:ea typeface="宋体" charset="-122"/>
              <a:cs typeface="Arial" charset="0"/>
            </a:endParaRPr>
          </a:p>
        </p:txBody>
      </p:sp>
      <p:sp>
        <p:nvSpPr>
          <p:cNvPr id="108586" name="Text Box 42"/>
          <p:cNvSpPr txBox="1">
            <a:spLocks noChangeArrowheads="1"/>
          </p:cNvSpPr>
          <p:nvPr/>
        </p:nvSpPr>
        <p:spPr bwMode="auto">
          <a:xfrm>
            <a:off x="1142976" y="5072074"/>
            <a:ext cx="1905000" cy="954107"/>
          </a:xfrm>
          <a:prstGeom prst="rect">
            <a:avLst/>
          </a:prstGeom>
          <a:noFill/>
          <a:ln w="9525">
            <a:noFill/>
            <a:miter lim="800000"/>
            <a:headEnd/>
            <a:tailEnd/>
          </a:ln>
          <a:effectLst/>
        </p:spPr>
        <p:txBody>
          <a:bodyPr>
            <a:spAutoFit/>
          </a:bodyPr>
          <a:lstStyle/>
          <a:p>
            <a:pPr algn="ctr">
              <a:spcBef>
                <a:spcPts val="0"/>
              </a:spcBef>
            </a:pPr>
            <a:r>
              <a:rPr lang="zh-CN" altLang="en-US" sz="2800" b="1" dirty="0" smtClean="0">
                <a:solidFill>
                  <a:srgbClr val="000000"/>
                </a:solidFill>
                <a:effectLst>
                  <a:outerShdw blurRad="38100" dist="38100" dir="2700000" algn="tl">
                    <a:srgbClr val="C0C0C0"/>
                  </a:outerShdw>
                </a:effectLst>
                <a:ea typeface="宋体" charset="-122"/>
                <a:cs typeface="Arial" charset="0"/>
              </a:rPr>
              <a:t>服务内容不全面</a:t>
            </a:r>
            <a:endParaRPr lang="en-US" altLang="zh-CN" sz="2800" b="1" dirty="0">
              <a:solidFill>
                <a:srgbClr val="000000"/>
              </a:solidFill>
              <a:effectLst>
                <a:outerShdw blurRad="38100" dist="38100" dir="2700000" algn="tl">
                  <a:srgbClr val="C0C0C0"/>
                </a:outerShdw>
              </a:effectLst>
              <a:ea typeface="宋体" charset="-122"/>
              <a:cs typeface="Arial" charset="0"/>
            </a:endParaRPr>
          </a:p>
        </p:txBody>
      </p:sp>
      <p:sp>
        <p:nvSpPr>
          <p:cNvPr id="108588" name="Freeform 44"/>
          <p:cNvSpPr>
            <a:spLocks/>
          </p:cNvSpPr>
          <p:nvPr/>
        </p:nvSpPr>
        <p:spPr bwMode="gray">
          <a:xfrm rot="16200000">
            <a:off x="3463121" y="2966243"/>
            <a:ext cx="314325" cy="1096963"/>
          </a:xfrm>
          <a:custGeom>
            <a:avLst/>
            <a:gdLst/>
            <a:ahLst/>
            <a:cxnLst>
              <a:cxn ang="0">
                <a:pos x="37" y="1"/>
              </a:cxn>
              <a:cxn ang="0">
                <a:pos x="45" y="472"/>
              </a:cxn>
              <a:cxn ang="0">
                <a:pos x="0" y="474"/>
              </a:cxn>
              <a:cxn ang="0">
                <a:pos x="72" y="604"/>
              </a:cxn>
              <a:cxn ang="0">
                <a:pos x="142" y="474"/>
              </a:cxn>
              <a:cxn ang="0">
                <a:pos x="100" y="474"/>
              </a:cxn>
              <a:cxn ang="0">
                <a:pos x="99" y="0"/>
              </a:cxn>
              <a:cxn ang="0">
                <a:pos x="37" y="1"/>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tx1">
              <a:alpha val="50000"/>
            </a:schemeClr>
          </a:solidFill>
          <a:ln w="9525" cap="flat" cmpd="sng">
            <a:noFill/>
            <a:prstDash val="solid"/>
            <a:round/>
            <a:headEnd type="none" w="med" len="med"/>
            <a:tailEnd type="none" w="med" len="med"/>
          </a:ln>
          <a:effectLst/>
        </p:spPr>
        <p:txBody>
          <a:bodyPr wrap="none" anchor="ctr"/>
          <a:lstStyle/>
          <a:p>
            <a:endParaRPr lang="zh-CN" altLang="en-US"/>
          </a:p>
        </p:txBody>
      </p:sp>
      <p:sp>
        <p:nvSpPr>
          <p:cNvPr id="108590" name="Rectangle 46"/>
          <p:cNvSpPr>
            <a:spLocks noGrp="1" noChangeArrowheads="1"/>
          </p:cNvSpPr>
          <p:nvPr>
            <p:ph type="title"/>
          </p:nvPr>
        </p:nvSpPr>
        <p:spPr/>
        <p:txBody>
          <a:bodyPr/>
          <a:lstStyle/>
          <a:p>
            <a:r>
              <a:rPr lang="zh-CN" altLang="en-US" sz="4000" dirty="0" smtClean="0">
                <a:ea typeface="宋体" charset="-122"/>
              </a:rPr>
              <a:t>整体评价</a:t>
            </a:r>
            <a:endParaRPr lang="en-US" altLang="zh-CN" sz="4000" dirty="0">
              <a:ea typeface="宋体" charset="-122"/>
            </a:endParaRPr>
          </a:p>
        </p:txBody>
      </p:sp>
      <p:sp>
        <p:nvSpPr>
          <p:cNvPr id="47" name="Freeform 44"/>
          <p:cNvSpPr>
            <a:spLocks/>
          </p:cNvSpPr>
          <p:nvPr/>
        </p:nvSpPr>
        <p:spPr bwMode="gray">
          <a:xfrm rot="3600000" flipH="1" flipV="1">
            <a:off x="3504721" y="4422947"/>
            <a:ext cx="454071" cy="1096963"/>
          </a:xfrm>
          <a:custGeom>
            <a:avLst/>
            <a:gdLst/>
            <a:ahLst/>
            <a:cxnLst>
              <a:cxn ang="0">
                <a:pos x="37" y="1"/>
              </a:cxn>
              <a:cxn ang="0">
                <a:pos x="45" y="472"/>
              </a:cxn>
              <a:cxn ang="0">
                <a:pos x="0" y="474"/>
              </a:cxn>
              <a:cxn ang="0">
                <a:pos x="72" y="604"/>
              </a:cxn>
              <a:cxn ang="0">
                <a:pos x="142" y="474"/>
              </a:cxn>
              <a:cxn ang="0">
                <a:pos x="100" y="474"/>
              </a:cxn>
              <a:cxn ang="0">
                <a:pos x="99" y="0"/>
              </a:cxn>
              <a:cxn ang="0">
                <a:pos x="37" y="1"/>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tx1">
              <a:alpha val="50000"/>
            </a:schemeClr>
          </a:solidFill>
          <a:ln w="9525" cap="flat" cmpd="sng">
            <a:noFill/>
            <a:prstDash val="solid"/>
            <a:round/>
            <a:headEnd type="none" w="med" len="med"/>
            <a:tailEnd type="none" w="med" len="med"/>
          </a:ln>
          <a:effectLst/>
        </p:spPr>
        <p:txBody>
          <a:bodyPr wrap="none" anchor="ctr"/>
          <a:lstStyle/>
          <a:p>
            <a:endParaRPr lang="zh-CN" altLang="en-US"/>
          </a:p>
        </p:txBody>
      </p:sp>
      <p:sp>
        <p:nvSpPr>
          <p:cNvPr id="48" name="Freeform 44"/>
          <p:cNvSpPr>
            <a:spLocks/>
          </p:cNvSpPr>
          <p:nvPr/>
        </p:nvSpPr>
        <p:spPr bwMode="gray">
          <a:xfrm rot="7200000" flipH="1" flipV="1">
            <a:off x="3504721" y="5423080"/>
            <a:ext cx="454071" cy="1096963"/>
          </a:xfrm>
          <a:custGeom>
            <a:avLst/>
            <a:gdLst/>
            <a:ahLst/>
            <a:cxnLst>
              <a:cxn ang="0">
                <a:pos x="37" y="1"/>
              </a:cxn>
              <a:cxn ang="0">
                <a:pos x="45" y="472"/>
              </a:cxn>
              <a:cxn ang="0">
                <a:pos x="0" y="474"/>
              </a:cxn>
              <a:cxn ang="0">
                <a:pos x="72" y="604"/>
              </a:cxn>
              <a:cxn ang="0">
                <a:pos x="142" y="474"/>
              </a:cxn>
              <a:cxn ang="0">
                <a:pos x="100" y="474"/>
              </a:cxn>
              <a:cxn ang="0">
                <a:pos x="99" y="0"/>
              </a:cxn>
              <a:cxn ang="0">
                <a:pos x="37" y="1"/>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tx1">
              <a:alpha val="50000"/>
            </a:schemeClr>
          </a:solidFill>
          <a:ln w="9525" cap="flat" cmpd="sng">
            <a:noFill/>
            <a:prstDash val="solid"/>
            <a:round/>
            <a:headEnd type="none" w="med" len="med"/>
            <a:tailEnd type="none" w="med" len="med"/>
          </a:ln>
          <a:effectLst/>
        </p:spPr>
        <p:txBody>
          <a:bodyPr wrap="none" anchor="ctr"/>
          <a:lstStyle/>
          <a:p>
            <a:endParaRPr lang="zh-CN" altLang="en-US"/>
          </a:p>
        </p:txBody>
      </p:sp>
      <p:sp>
        <p:nvSpPr>
          <p:cNvPr id="49" name="TextBox 48"/>
          <p:cNvSpPr txBox="1"/>
          <p:nvPr/>
        </p:nvSpPr>
        <p:spPr>
          <a:xfrm>
            <a:off x="357158" y="1357298"/>
            <a:ext cx="8072494" cy="830997"/>
          </a:xfrm>
          <a:prstGeom prst="rect">
            <a:avLst/>
          </a:prstGeom>
          <a:noFill/>
        </p:spPr>
        <p:txBody>
          <a:bodyPr wrap="square" rtlCol="0">
            <a:spAutoFit/>
          </a:bodyPr>
          <a:lstStyle/>
          <a:p>
            <a:pPr algn="just"/>
            <a:r>
              <a:rPr lang="zh-CN" altLang="en-US" sz="2400" dirty="0" smtClean="0">
                <a:solidFill>
                  <a:schemeClr val="tx2"/>
                </a:solidFill>
                <a:latin typeface="宋体" pitchFamily="2" charset="-122"/>
                <a:ea typeface="宋体" pitchFamily="2" charset="-122"/>
              </a:rPr>
              <a:t>基于互联网的我国政府部门提供的房地产信息服务在一些方面也存在着不足</a:t>
            </a:r>
            <a:endParaRPr lang="zh-CN" altLang="en-US" sz="2400" dirty="0">
              <a:solidFill>
                <a:schemeClr val="tx2"/>
              </a:solidFill>
              <a:latin typeface="宋体" pitchFamily="2" charset="-122"/>
              <a:ea typeface="宋体" pitchFamily="2" charset="-122"/>
            </a:endParaRPr>
          </a:p>
        </p:txBody>
      </p:sp>
      <p:sp>
        <p:nvSpPr>
          <p:cNvPr id="50" name="TextBox 49"/>
          <p:cNvSpPr txBox="1"/>
          <p:nvPr/>
        </p:nvSpPr>
        <p:spPr>
          <a:xfrm>
            <a:off x="285720" y="3214686"/>
            <a:ext cx="714380" cy="2677656"/>
          </a:xfrm>
          <a:prstGeom prst="rect">
            <a:avLst/>
          </a:prstGeom>
          <a:noFill/>
        </p:spPr>
        <p:txBody>
          <a:bodyPr wrap="square" rtlCol="0">
            <a:spAutoFit/>
          </a:bodyPr>
          <a:lstStyle/>
          <a:p>
            <a:pPr algn="just"/>
            <a:r>
              <a:rPr lang="zh-CN" altLang="en-US" sz="2800" b="1" dirty="0" smtClean="0">
                <a:latin typeface="宋体" pitchFamily="2" charset="-122"/>
                <a:ea typeface="宋体" pitchFamily="2" charset="-122"/>
              </a:rPr>
              <a:t>在服务内容上</a:t>
            </a:r>
            <a:endParaRPr lang="zh-CN" altLang="en-US" sz="2800" b="1" dirty="0">
              <a:latin typeface="宋体" pitchFamily="2" charset="-122"/>
              <a:ea typeface="宋体" pitchFamily="2" charset="-122"/>
            </a:endParaRPr>
          </a:p>
        </p:txBody>
      </p:sp>
    </p:spTree>
  </p:cSld>
  <p:clrMapOvr>
    <a:masterClrMapping/>
  </p:clrMapOvr>
  <p:transition>
    <p:strips/>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t>整体评价</a:t>
            </a:r>
            <a:endParaRPr lang="zh-CN" altLang="en-US" sz="4000" dirty="0"/>
          </a:p>
        </p:txBody>
      </p:sp>
      <p:sp>
        <p:nvSpPr>
          <p:cNvPr id="3" name="内容占位符 2"/>
          <p:cNvSpPr>
            <a:spLocks noGrp="1"/>
          </p:cNvSpPr>
          <p:nvPr>
            <p:ph idx="1"/>
          </p:nvPr>
        </p:nvSpPr>
        <p:spPr>
          <a:xfrm>
            <a:off x="214282" y="1142984"/>
            <a:ext cx="8382000" cy="5181600"/>
          </a:xfrm>
        </p:spPr>
        <p:txBody>
          <a:bodyPr/>
          <a:lstStyle/>
          <a:p>
            <a:pPr algn="just">
              <a:lnSpc>
                <a:spcPct val="110000"/>
              </a:lnSpc>
              <a:spcBef>
                <a:spcPts val="0"/>
              </a:spcBef>
            </a:pPr>
            <a:r>
              <a:rPr lang="zh-CN" altLang="en-US" sz="2400" b="0" dirty="0" smtClean="0">
                <a:latin typeface="宋体" pitchFamily="2" charset="-122"/>
                <a:ea typeface="宋体" pitchFamily="2" charset="-122"/>
              </a:rPr>
              <a:t>在服务策略上，缺乏对收集到得信息的充分二次加工与处理，使得最终产品难以供用户充分利用</a:t>
            </a:r>
            <a:endParaRPr lang="en-US" altLang="zh-CN" sz="2400" b="0" dirty="0" smtClean="0">
              <a:latin typeface="宋体" pitchFamily="2" charset="-122"/>
              <a:ea typeface="宋体" pitchFamily="2" charset="-122"/>
            </a:endParaRPr>
          </a:p>
          <a:p>
            <a:pPr algn="just">
              <a:lnSpc>
                <a:spcPct val="110000"/>
              </a:lnSpc>
              <a:spcBef>
                <a:spcPts val="0"/>
              </a:spcBef>
            </a:pPr>
            <a:r>
              <a:rPr lang="zh-CN" altLang="en-US" sz="2400" b="0" dirty="0" smtClean="0">
                <a:latin typeface="宋体" pitchFamily="2" charset="-122"/>
                <a:ea typeface="宋体" pitchFamily="2" charset="-122"/>
              </a:rPr>
              <a:t>政府房地产信息服务网站上大多是初级的信息二次加工与处理，如整理成资讯栏或者数据库等；最深度的加工不过于如把房屋交易服务整理成多个步骤引导用户使用</a:t>
            </a:r>
            <a:endParaRPr lang="en-US" altLang="zh-CN" sz="2400" b="0" dirty="0" smtClean="0">
              <a:latin typeface="宋体" pitchFamily="2" charset="-122"/>
              <a:ea typeface="宋体" pitchFamily="2" charset="-122"/>
            </a:endParaRPr>
          </a:p>
          <a:p>
            <a:pPr algn="just">
              <a:lnSpc>
                <a:spcPct val="110000"/>
              </a:lnSpc>
              <a:spcBef>
                <a:spcPts val="0"/>
              </a:spcBef>
            </a:pPr>
            <a:r>
              <a:rPr lang="zh-CN" altLang="en-US" sz="2400" b="0" dirty="0" smtClean="0">
                <a:latin typeface="宋体" pitchFamily="2" charset="-122"/>
                <a:ea typeface="宋体" pitchFamily="2" charset="-122"/>
              </a:rPr>
              <a:t>缺乏能最大程度上辅助用户做决策的二次加工后信息产品</a:t>
            </a:r>
            <a:endParaRPr lang="en-US" altLang="zh-CN" sz="2400" b="0" dirty="0" smtClean="0">
              <a:latin typeface="宋体" pitchFamily="2" charset="-122"/>
              <a:ea typeface="宋体" pitchFamily="2" charset="-122"/>
            </a:endParaRPr>
          </a:p>
          <a:p>
            <a:pPr algn="just">
              <a:lnSpc>
                <a:spcPct val="110000"/>
              </a:lnSpc>
              <a:spcBef>
                <a:spcPts val="0"/>
              </a:spcBef>
            </a:pPr>
            <a:r>
              <a:rPr lang="zh-CN" altLang="en-US" sz="2400" b="0" dirty="0" smtClean="0">
                <a:latin typeface="宋体" pitchFamily="2" charset="-122"/>
                <a:ea typeface="宋体" pitchFamily="2" charset="-122"/>
              </a:rPr>
              <a:t>比如，美国政府网站开设的“</a:t>
            </a:r>
            <a:r>
              <a:rPr lang="en-US" altLang="zh-CN" sz="2400" b="0" dirty="0" smtClean="0">
                <a:latin typeface="宋体" pitchFamily="2" charset="-122"/>
                <a:ea typeface="宋体" pitchFamily="2" charset="-122"/>
              </a:rPr>
              <a:t>Family, Home, and Community”</a:t>
            </a:r>
            <a:r>
              <a:rPr lang="zh-CN" altLang="en-US" sz="2400" b="0" dirty="0" smtClean="0">
                <a:latin typeface="宋体" pitchFamily="2" charset="-122"/>
                <a:ea typeface="宋体" pitchFamily="2" charset="-122"/>
              </a:rPr>
              <a:t>版块中针对买房全流程手续中有一项“评估购买力”的针对性服务，在用户想买房时，会把用户买房所需贷款等代价与租房服务进行对比，从而比较两者之间的性价比辅助用户做出决策</a:t>
            </a:r>
            <a:endParaRPr lang="en-US" altLang="zh-CN" sz="2400" b="0" dirty="0" smtClean="0">
              <a:latin typeface="宋体" pitchFamily="2" charset="-122"/>
              <a:ea typeface="宋体" pitchFamily="2" charset="-122"/>
            </a:endParaRPr>
          </a:p>
          <a:p>
            <a:pPr algn="just">
              <a:lnSpc>
                <a:spcPct val="110000"/>
              </a:lnSpc>
              <a:spcBef>
                <a:spcPts val="0"/>
              </a:spcBef>
            </a:pPr>
            <a:r>
              <a:rPr lang="zh-CN" altLang="en-US" sz="2400" b="0" dirty="0" smtClean="0">
                <a:latin typeface="宋体" pitchFamily="2" charset="-122"/>
                <a:ea typeface="宋体" pitchFamily="2" charset="-122"/>
              </a:rPr>
              <a:t>我国政府房地产信息服务网站上缺少以上类似于帮助人们比较买房与租房性价比高低的辅助决策类的充分二次加工后的信息服务产品</a:t>
            </a:r>
            <a:endParaRPr lang="zh-CN" altLang="en-US" sz="2400" b="0" dirty="0">
              <a:latin typeface="宋体" pitchFamily="2" charset="-122"/>
              <a:ea typeface="宋体" pitchFamily="2" charset="-122"/>
            </a:endParaRPr>
          </a:p>
        </p:txBody>
      </p:sp>
    </p:spTree>
  </p:cSld>
  <p:clrMapOvr>
    <a:masterClrMapping/>
  </p:clrMapOvr>
  <p:transition>
    <p:plus/>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t>整体评价</a:t>
            </a:r>
            <a:endParaRPr lang="zh-CN" altLang="en-US" sz="4000" dirty="0"/>
          </a:p>
        </p:txBody>
      </p:sp>
      <p:pic>
        <p:nvPicPr>
          <p:cNvPr id="4" name="图片 3" descr="美国政府网站提供全流程住房服务 "/>
          <p:cNvPicPr/>
          <p:nvPr/>
        </p:nvPicPr>
        <p:blipFill>
          <a:blip r:embed="rId2"/>
          <a:srcRect/>
          <a:stretch>
            <a:fillRect/>
          </a:stretch>
        </p:blipFill>
        <p:spPr bwMode="auto">
          <a:xfrm>
            <a:off x="2428860" y="1000108"/>
            <a:ext cx="4019550" cy="3162300"/>
          </a:xfrm>
          <a:prstGeom prst="rect">
            <a:avLst/>
          </a:prstGeom>
          <a:noFill/>
          <a:ln w="9525">
            <a:noFill/>
            <a:miter lim="800000"/>
            <a:headEnd/>
            <a:tailEnd/>
          </a:ln>
        </p:spPr>
      </p:pic>
      <p:pic>
        <p:nvPicPr>
          <p:cNvPr id="5" name="图片 4" descr="美国政府网站提供全流程住房服务 "/>
          <p:cNvPicPr/>
          <p:nvPr/>
        </p:nvPicPr>
        <p:blipFill>
          <a:blip r:embed="rId3"/>
          <a:srcRect/>
          <a:stretch>
            <a:fillRect/>
          </a:stretch>
        </p:blipFill>
        <p:spPr bwMode="auto">
          <a:xfrm>
            <a:off x="4857752" y="4429132"/>
            <a:ext cx="3371850" cy="2066925"/>
          </a:xfrm>
          <a:prstGeom prst="rect">
            <a:avLst/>
          </a:prstGeom>
          <a:noFill/>
          <a:ln w="9525">
            <a:noFill/>
            <a:miter lim="800000"/>
            <a:headEnd/>
            <a:tailEnd/>
          </a:ln>
        </p:spPr>
      </p:pic>
      <p:pic>
        <p:nvPicPr>
          <p:cNvPr id="6" name="图片 5" descr="美国政府网站提供全流程住房服务 "/>
          <p:cNvPicPr/>
          <p:nvPr/>
        </p:nvPicPr>
        <p:blipFill>
          <a:blip r:embed="rId4"/>
          <a:srcRect/>
          <a:stretch>
            <a:fillRect/>
          </a:stretch>
        </p:blipFill>
        <p:spPr bwMode="auto">
          <a:xfrm>
            <a:off x="571472" y="4429132"/>
            <a:ext cx="3143250" cy="2066925"/>
          </a:xfrm>
          <a:prstGeom prst="rect">
            <a:avLst/>
          </a:prstGeom>
          <a:noFill/>
          <a:ln w="9525">
            <a:noFill/>
            <a:miter lim="800000"/>
            <a:headEnd/>
            <a:tailEnd/>
          </a:ln>
        </p:spPr>
      </p:pic>
      <p:sp>
        <p:nvSpPr>
          <p:cNvPr id="7" name="左弧形箭头 6"/>
          <p:cNvSpPr/>
          <p:nvPr/>
        </p:nvSpPr>
        <p:spPr>
          <a:xfrm>
            <a:off x="1142976" y="2643182"/>
            <a:ext cx="1214446" cy="2071702"/>
          </a:xfrm>
          <a:prstGeom prst="curv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solidFill>
                <a:schemeClr val="tx1"/>
              </a:solidFill>
            </a:endParaRPr>
          </a:p>
        </p:txBody>
      </p:sp>
      <p:sp>
        <p:nvSpPr>
          <p:cNvPr id="8" name="右箭头 7"/>
          <p:cNvSpPr/>
          <p:nvPr/>
        </p:nvSpPr>
        <p:spPr>
          <a:xfrm>
            <a:off x="3357554" y="5214950"/>
            <a:ext cx="1714512" cy="571504"/>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6572264" y="1714488"/>
            <a:ext cx="2571736" cy="1938992"/>
          </a:xfrm>
          <a:prstGeom prst="rect">
            <a:avLst/>
          </a:prstGeom>
          <a:noFill/>
        </p:spPr>
        <p:txBody>
          <a:bodyPr wrap="square" rtlCol="0">
            <a:spAutoFit/>
          </a:bodyPr>
          <a:lstStyle/>
          <a:p>
            <a:pPr algn="just"/>
            <a:r>
              <a:rPr lang="zh-CN" altLang="en-US" sz="2400" dirty="0" smtClean="0">
                <a:latin typeface="宋体" pitchFamily="2" charset="-122"/>
                <a:ea typeface="宋体" pitchFamily="2" charset="-122"/>
              </a:rPr>
              <a:t>“</a:t>
            </a:r>
            <a:r>
              <a:rPr lang="en-US" altLang="zh-CN" sz="2400" dirty="0" smtClean="0">
                <a:latin typeface="宋体" pitchFamily="2" charset="-122"/>
                <a:ea typeface="宋体" pitchFamily="2" charset="-122"/>
              </a:rPr>
              <a:t>Family, Home, and Community”</a:t>
            </a:r>
            <a:r>
              <a:rPr lang="zh-CN" altLang="en-US" sz="2400" dirty="0" smtClean="0">
                <a:latin typeface="宋体" pitchFamily="2" charset="-122"/>
                <a:ea typeface="宋体" pitchFamily="2" charset="-122"/>
              </a:rPr>
              <a:t>网站版块中评估购买力服务如图所示</a:t>
            </a:r>
            <a:endParaRPr lang="zh-CN" altLang="en-US" sz="2400" dirty="0"/>
          </a:p>
        </p:txBody>
      </p:sp>
    </p:spTree>
  </p:cSld>
  <p:clrMapOvr>
    <a:masterClrMapping/>
  </p:clrMapOvr>
  <p:transition>
    <p:newsflash/>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t>发展建议</a:t>
            </a:r>
            <a:endParaRPr lang="zh-CN" altLang="en-US" sz="4000" dirty="0"/>
          </a:p>
        </p:txBody>
      </p:sp>
      <p:grpSp>
        <p:nvGrpSpPr>
          <p:cNvPr id="3" name="Group 3"/>
          <p:cNvGrpSpPr>
            <a:grpSpLocks/>
          </p:cNvGrpSpPr>
          <p:nvPr/>
        </p:nvGrpSpPr>
        <p:grpSpPr bwMode="auto">
          <a:xfrm>
            <a:off x="1219200" y="1831975"/>
            <a:ext cx="2170113" cy="4035425"/>
            <a:chOff x="720" y="1296"/>
            <a:chExt cx="1367" cy="2542"/>
          </a:xfrm>
        </p:grpSpPr>
        <p:sp>
          <p:nvSpPr>
            <p:cNvPr id="21" name="AutoShape 4"/>
            <p:cNvSpPr>
              <a:spLocks noChangeArrowheads="1"/>
            </p:cNvSpPr>
            <p:nvPr/>
          </p:nvSpPr>
          <p:spPr bwMode="gray">
            <a:xfrm>
              <a:off x="720" y="1490"/>
              <a:ext cx="1363" cy="1800"/>
            </a:xfrm>
            <a:prstGeom prst="roundRect">
              <a:avLst>
                <a:gd name="adj" fmla="val 17509"/>
              </a:avLst>
            </a:prstGeom>
            <a:gradFill rotWithShape="1">
              <a:gsLst>
                <a:gs pos="0">
                  <a:srgbClr val="4E91D4"/>
                </a:gs>
                <a:gs pos="100000">
                  <a:srgbClr val="3477A4"/>
                </a:gs>
              </a:gsLst>
              <a:lin ang="2700000" scaled="1"/>
            </a:gradFill>
            <a:ln w="9525">
              <a:noFill/>
              <a:round/>
              <a:headEnd/>
              <a:tailEnd/>
            </a:ln>
            <a:effectLst/>
          </p:spPr>
          <p:txBody>
            <a:bodyPr wrap="none" anchor="ctr"/>
            <a:lstStyle/>
            <a:p>
              <a:endParaRPr lang="zh-CN" altLang="en-US"/>
            </a:p>
          </p:txBody>
        </p:sp>
        <p:sp>
          <p:nvSpPr>
            <p:cNvPr id="22" name="AutoShape 5"/>
            <p:cNvSpPr>
              <a:spLocks noChangeArrowheads="1"/>
            </p:cNvSpPr>
            <p:nvPr/>
          </p:nvSpPr>
          <p:spPr bwMode="gray">
            <a:xfrm>
              <a:off x="741" y="1495"/>
              <a:ext cx="1322" cy="1766"/>
            </a:xfrm>
            <a:prstGeom prst="roundRect">
              <a:avLst>
                <a:gd name="adj" fmla="val 16667"/>
              </a:avLst>
            </a:prstGeom>
            <a:solidFill>
              <a:srgbClr val="3CA1E6"/>
            </a:solidFill>
            <a:ln w="9525">
              <a:noFill/>
              <a:round/>
              <a:headEnd/>
              <a:tailEnd/>
            </a:ln>
            <a:effectLst/>
          </p:spPr>
          <p:txBody>
            <a:bodyPr wrap="none" anchor="ctr"/>
            <a:lstStyle/>
            <a:p>
              <a:endParaRPr lang="zh-CN" altLang="en-US"/>
            </a:p>
          </p:txBody>
        </p:sp>
        <p:sp>
          <p:nvSpPr>
            <p:cNvPr id="23" name="AutoShape 6"/>
            <p:cNvSpPr>
              <a:spLocks noChangeArrowheads="1"/>
            </p:cNvSpPr>
            <p:nvPr/>
          </p:nvSpPr>
          <p:spPr bwMode="gray">
            <a:xfrm>
              <a:off x="752" y="2795"/>
              <a:ext cx="1304" cy="447"/>
            </a:xfrm>
            <a:prstGeom prst="roundRect">
              <a:avLst>
                <a:gd name="adj" fmla="val 50000"/>
              </a:avLst>
            </a:prstGeom>
            <a:gradFill rotWithShape="1">
              <a:gsLst>
                <a:gs pos="0">
                  <a:srgbClr val="3CA1E6">
                    <a:alpha val="0"/>
                  </a:srgbClr>
                </a:gs>
                <a:gs pos="100000">
                  <a:srgbClr val="3CA1E6">
                    <a:gamma/>
                    <a:tint val="51373"/>
                    <a:invGamma/>
                  </a:srgbClr>
                </a:gs>
              </a:gsLst>
              <a:lin ang="5400000" scaled="1"/>
            </a:gradFill>
            <a:ln w="9525">
              <a:noFill/>
              <a:round/>
              <a:headEnd/>
              <a:tailEnd/>
            </a:ln>
            <a:effectLst/>
          </p:spPr>
          <p:txBody>
            <a:bodyPr wrap="none" anchor="ctr"/>
            <a:lstStyle/>
            <a:p>
              <a:endParaRPr lang="zh-CN" altLang="en-US"/>
            </a:p>
          </p:txBody>
        </p:sp>
        <p:sp>
          <p:nvSpPr>
            <p:cNvPr id="24" name="AutoShape 7"/>
            <p:cNvSpPr>
              <a:spLocks noChangeArrowheads="1"/>
            </p:cNvSpPr>
            <p:nvPr/>
          </p:nvSpPr>
          <p:spPr bwMode="gray">
            <a:xfrm>
              <a:off x="752" y="1509"/>
              <a:ext cx="1304" cy="446"/>
            </a:xfrm>
            <a:prstGeom prst="roundRect">
              <a:avLst>
                <a:gd name="adj" fmla="val 50000"/>
              </a:avLst>
            </a:prstGeom>
            <a:gradFill rotWithShape="1">
              <a:gsLst>
                <a:gs pos="0">
                  <a:srgbClr val="3CA1E6">
                    <a:gamma/>
                    <a:tint val="33333"/>
                    <a:invGamma/>
                  </a:srgbClr>
                </a:gs>
                <a:gs pos="100000">
                  <a:srgbClr val="3CA1E6">
                    <a:alpha val="0"/>
                  </a:srgbClr>
                </a:gs>
              </a:gsLst>
              <a:lin ang="5400000" scaled="1"/>
            </a:gradFill>
            <a:ln w="9525">
              <a:noFill/>
              <a:round/>
              <a:headEnd/>
              <a:tailEnd/>
            </a:ln>
            <a:effectLst/>
          </p:spPr>
          <p:txBody>
            <a:bodyPr wrap="none" anchor="ctr"/>
            <a:lstStyle/>
            <a:p>
              <a:endParaRPr lang="zh-CN" altLang="en-US"/>
            </a:p>
          </p:txBody>
        </p:sp>
        <p:sp>
          <p:nvSpPr>
            <p:cNvPr id="25" name="AutoShape 8"/>
            <p:cNvSpPr>
              <a:spLocks noChangeArrowheads="1"/>
            </p:cNvSpPr>
            <p:nvPr/>
          </p:nvSpPr>
          <p:spPr bwMode="gray">
            <a:xfrm>
              <a:off x="724" y="3290"/>
              <a:ext cx="1363" cy="548"/>
            </a:xfrm>
            <a:prstGeom prst="roundRect">
              <a:avLst>
                <a:gd name="adj" fmla="val 40389"/>
              </a:avLst>
            </a:prstGeom>
            <a:gradFill rotWithShape="1">
              <a:gsLst>
                <a:gs pos="0">
                  <a:srgbClr val="729EB4"/>
                </a:gs>
                <a:gs pos="100000">
                  <a:schemeClr val="bg1"/>
                </a:gs>
              </a:gsLst>
              <a:lin ang="5400000" scaled="1"/>
            </a:gradFill>
            <a:ln w="9525">
              <a:noFill/>
              <a:round/>
              <a:headEnd/>
              <a:tailEnd/>
            </a:ln>
            <a:effectLst/>
          </p:spPr>
          <p:txBody>
            <a:bodyPr wrap="none" anchor="ctr"/>
            <a:lstStyle/>
            <a:p>
              <a:endParaRPr lang="zh-CN" altLang="en-US"/>
            </a:p>
          </p:txBody>
        </p:sp>
        <p:sp>
          <p:nvSpPr>
            <p:cNvPr id="26" name="AutoShape 9"/>
            <p:cNvSpPr>
              <a:spLocks noChangeArrowheads="1"/>
            </p:cNvSpPr>
            <p:nvPr/>
          </p:nvSpPr>
          <p:spPr bwMode="gray">
            <a:xfrm>
              <a:off x="752" y="3305"/>
              <a:ext cx="1304" cy="487"/>
            </a:xfrm>
            <a:prstGeom prst="roundRect">
              <a:avLst>
                <a:gd name="adj" fmla="val 50000"/>
              </a:avLst>
            </a:prstGeom>
            <a:gradFill rotWithShape="1">
              <a:gsLst>
                <a:gs pos="0">
                  <a:srgbClr val="7DAFD4"/>
                </a:gs>
                <a:gs pos="100000">
                  <a:schemeClr val="bg1"/>
                </a:gs>
              </a:gsLst>
              <a:lin ang="5400000" scaled="1"/>
            </a:gradFill>
            <a:ln w="9525">
              <a:noFill/>
              <a:round/>
              <a:headEnd/>
              <a:tailEnd/>
            </a:ln>
            <a:effectLst/>
          </p:spPr>
          <p:txBody>
            <a:bodyPr wrap="none" anchor="ctr"/>
            <a:lstStyle/>
            <a:p>
              <a:endParaRPr lang="zh-CN" altLang="en-US"/>
            </a:p>
          </p:txBody>
        </p:sp>
        <p:grpSp>
          <p:nvGrpSpPr>
            <p:cNvPr id="4" name="Group 10"/>
            <p:cNvGrpSpPr>
              <a:grpSpLocks/>
            </p:cNvGrpSpPr>
            <p:nvPr/>
          </p:nvGrpSpPr>
          <p:grpSpPr bwMode="auto">
            <a:xfrm>
              <a:off x="1189" y="1296"/>
              <a:ext cx="405" cy="405"/>
              <a:chOff x="1289" y="582"/>
              <a:chExt cx="668" cy="668"/>
            </a:xfrm>
          </p:grpSpPr>
          <p:sp>
            <p:nvSpPr>
              <p:cNvPr id="30" name="Oval 11"/>
              <p:cNvSpPr>
                <a:spLocks noChangeArrowheads="1"/>
              </p:cNvSpPr>
              <p:nvPr/>
            </p:nvSpPr>
            <p:spPr bwMode="gray">
              <a:xfrm>
                <a:off x="1289" y="582"/>
                <a:ext cx="668" cy="668"/>
              </a:xfrm>
              <a:prstGeom prst="ellipse">
                <a:avLst/>
              </a:prstGeom>
              <a:solidFill>
                <a:srgbClr val="333333"/>
              </a:solidFill>
              <a:ln w="38100" algn="ctr">
                <a:noFill/>
                <a:round/>
                <a:headEnd/>
                <a:tailEnd/>
              </a:ln>
              <a:effectLst/>
            </p:spPr>
            <p:txBody>
              <a:bodyPr anchor="ctr">
                <a:spAutoFit/>
              </a:bodyPr>
              <a:lstStyle/>
              <a:p>
                <a:endParaRPr lang="zh-CN" altLang="en-US"/>
              </a:p>
            </p:txBody>
          </p:sp>
          <p:sp>
            <p:nvSpPr>
              <p:cNvPr id="31" name="Oval 12"/>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32" name="Oval 13"/>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33" name="Oval 14"/>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34" name="Oval 15"/>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sp>
          <p:nvSpPr>
            <p:cNvPr id="28" name="Text Box 16"/>
            <p:cNvSpPr txBox="1">
              <a:spLocks noChangeArrowheads="1"/>
            </p:cNvSpPr>
            <p:nvPr/>
          </p:nvSpPr>
          <p:spPr bwMode="gray">
            <a:xfrm>
              <a:off x="1276" y="1354"/>
              <a:ext cx="223" cy="288"/>
            </a:xfrm>
            <a:prstGeom prst="rect">
              <a:avLst/>
            </a:prstGeom>
            <a:noFill/>
            <a:ln w="9525" algn="ctr">
              <a:noFill/>
              <a:miter lim="800000"/>
              <a:headEnd/>
              <a:tailEnd/>
            </a:ln>
            <a:effectLst/>
          </p:spPr>
          <p:txBody>
            <a:bodyPr wrap="none">
              <a:spAutoFit/>
            </a:bodyPr>
            <a:lstStyle/>
            <a:p>
              <a:pPr algn="ctr"/>
              <a:r>
                <a:rPr lang="en-US" altLang="zh-CN" sz="2400">
                  <a:solidFill>
                    <a:srgbClr val="000000"/>
                  </a:solidFill>
                  <a:ea typeface="宋体" charset="-122"/>
                </a:rPr>
                <a:t>1</a:t>
              </a:r>
              <a:endParaRPr lang="en-US" altLang="zh-CN">
                <a:ea typeface="宋体" charset="-122"/>
              </a:endParaRPr>
            </a:p>
          </p:txBody>
        </p:sp>
        <p:sp>
          <p:nvSpPr>
            <p:cNvPr id="29" name="Text Box 17"/>
            <p:cNvSpPr txBox="1">
              <a:spLocks noChangeArrowheads="1"/>
            </p:cNvSpPr>
            <p:nvPr/>
          </p:nvSpPr>
          <p:spPr bwMode="gray">
            <a:xfrm>
              <a:off x="768" y="1776"/>
              <a:ext cx="1296" cy="1377"/>
            </a:xfrm>
            <a:prstGeom prst="rect">
              <a:avLst/>
            </a:prstGeom>
            <a:noFill/>
            <a:ln w="9525" algn="ctr">
              <a:noFill/>
              <a:miter lim="800000"/>
              <a:headEnd/>
              <a:tailEnd/>
            </a:ln>
            <a:effectLst/>
          </p:spPr>
          <p:txBody>
            <a:bodyPr>
              <a:spAutoFit/>
            </a:bodyPr>
            <a:lstStyle/>
            <a:p>
              <a:pPr>
                <a:spcAft>
                  <a:spcPts val="600"/>
                </a:spcAft>
              </a:pPr>
              <a:r>
                <a:rPr lang="zh-CN" altLang="en-US" b="1" dirty="0" smtClean="0">
                  <a:latin typeface="宋体" pitchFamily="2" charset="-122"/>
                  <a:ea typeface="宋体" pitchFamily="2" charset="-122"/>
                </a:rPr>
                <a:t>提供更加全面综合的房地产相关信息</a:t>
              </a:r>
              <a:endParaRPr lang="en-US" altLang="zh-CN" b="1" dirty="0" smtClean="0">
                <a:latin typeface="宋体" pitchFamily="2" charset="-122"/>
                <a:ea typeface="宋体" pitchFamily="2" charset="-122"/>
              </a:endParaRPr>
            </a:p>
            <a:p>
              <a:pPr>
                <a:buFont typeface="Wingdings" pitchFamily="2" charset="2"/>
                <a:buChar char="Ø"/>
              </a:pPr>
              <a:r>
                <a:rPr lang="zh-CN" altLang="en-US" sz="1600" dirty="0" smtClean="0">
                  <a:latin typeface="宋体" pitchFamily="2" charset="-122"/>
                  <a:ea typeface="宋体" pitchFamily="2" charset="-122"/>
                </a:rPr>
                <a:t>住房贷款申请的相关信息</a:t>
              </a:r>
              <a:endParaRPr lang="en-US" altLang="zh-CN" sz="1600" dirty="0" smtClean="0">
                <a:latin typeface="宋体" pitchFamily="2" charset="-122"/>
                <a:ea typeface="宋体" pitchFamily="2" charset="-122"/>
              </a:endParaRPr>
            </a:p>
            <a:p>
              <a:pPr>
                <a:buFont typeface="Wingdings" pitchFamily="2" charset="2"/>
                <a:buChar char="Ø"/>
              </a:pPr>
              <a:r>
                <a:rPr lang="zh-CN" altLang="en-US" sz="1600" dirty="0" smtClean="0"/>
                <a:t>对房地产市场运行现状、一定时期内房地产行业发展的综合性的专题报告</a:t>
              </a:r>
              <a:endParaRPr lang="en-US" altLang="zh-CN" sz="1600" dirty="0" smtClean="0">
                <a:latin typeface="宋体" pitchFamily="2" charset="-122"/>
                <a:ea typeface="宋体" pitchFamily="2" charset="-122"/>
              </a:endParaRPr>
            </a:p>
          </p:txBody>
        </p:sp>
      </p:grpSp>
      <p:grpSp>
        <p:nvGrpSpPr>
          <p:cNvPr id="5" name="Group 18"/>
          <p:cNvGrpSpPr>
            <a:grpSpLocks/>
          </p:cNvGrpSpPr>
          <p:nvPr/>
        </p:nvGrpSpPr>
        <p:grpSpPr bwMode="auto">
          <a:xfrm>
            <a:off x="3581400" y="1831975"/>
            <a:ext cx="2166938" cy="4035425"/>
            <a:chOff x="2208" y="1296"/>
            <a:chExt cx="1365" cy="2542"/>
          </a:xfrm>
        </p:grpSpPr>
        <p:sp>
          <p:nvSpPr>
            <p:cNvPr id="36" name="AutoShape 19"/>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w="9525">
              <a:noFill/>
              <a:round/>
              <a:headEnd/>
              <a:tailEnd/>
            </a:ln>
            <a:effectLst/>
          </p:spPr>
          <p:txBody>
            <a:bodyPr wrap="none" anchor="ctr"/>
            <a:lstStyle/>
            <a:p>
              <a:endParaRPr lang="zh-CN" altLang="en-US"/>
            </a:p>
          </p:txBody>
        </p:sp>
        <p:sp>
          <p:nvSpPr>
            <p:cNvPr id="37" name="AutoShape 20"/>
            <p:cNvSpPr>
              <a:spLocks noChangeArrowheads="1"/>
            </p:cNvSpPr>
            <p:nvPr/>
          </p:nvSpPr>
          <p:spPr bwMode="gray">
            <a:xfrm>
              <a:off x="2229" y="1495"/>
              <a:ext cx="1322" cy="1766"/>
            </a:xfrm>
            <a:prstGeom prst="roundRect">
              <a:avLst>
                <a:gd name="adj" fmla="val 16667"/>
              </a:avLst>
            </a:prstGeom>
            <a:solidFill>
              <a:srgbClr val="73E77E"/>
            </a:solidFill>
            <a:ln w="9525">
              <a:noFill/>
              <a:round/>
              <a:headEnd/>
              <a:tailEnd/>
            </a:ln>
            <a:effectLst/>
          </p:spPr>
          <p:txBody>
            <a:bodyPr wrap="none" anchor="ctr"/>
            <a:lstStyle/>
            <a:p>
              <a:endParaRPr lang="zh-CN" altLang="en-US"/>
            </a:p>
          </p:txBody>
        </p:sp>
        <p:sp>
          <p:nvSpPr>
            <p:cNvPr id="38" name="AutoShape 21"/>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73E77E">
                    <a:gamma/>
                    <a:tint val="54510"/>
                    <a:invGamma/>
                  </a:srgbClr>
                </a:gs>
              </a:gsLst>
              <a:lin ang="5400000" scaled="1"/>
            </a:gradFill>
            <a:ln w="9525">
              <a:noFill/>
              <a:round/>
              <a:headEnd/>
              <a:tailEnd/>
            </a:ln>
            <a:effectLst/>
          </p:spPr>
          <p:txBody>
            <a:bodyPr wrap="none" anchor="ctr"/>
            <a:lstStyle/>
            <a:p>
              <a:endParaRPr lang="zh-CN" altLang="en-US"/>
            </a:p>
          </p:txBody>
        </p:sp>
        <p:sp>
          <p:nvSpPr>
            <p:cNvPr id="39" name="AutoShape 22"/>
            <p:cNvSpPr>
              <a:spLocks noChangeArrowheads="1"/>
            </p:cNvSpPr>
            <p:nvPr/>
          </p:nvSpPr>
          <p:spPr bwMode="gray">
            <a:xfrm>
              <a:off x="2240" y="1509"/>
              <a:ext cx="1304" cy="446"/>
            </a:xfrm>
            <a:prstGeom prst="roundRect">
              <a:avLst>
                <a:gd name="adj" fmla="val 50000"/>
              </a:avLst>
            </a:prstGeom>
            <a:gradFill rotWithShape="1">
              <a:gsLst>
                <a:gs pos="0">
                  <a:srgbClr val="73E77E">
                    <a:gamma/>
                    <a:tint val="33333"/>
                    <a:invGamma/>
                  </a:srgbClr>
                </a:gs>
                <a:gs pos="100000">
                  <a:srgbClr val="73E77E"/>
                </a:gs>
              </a:gsLst>
              <a:lin ang="5400000" scaled="1"/>
            </a:gradFill>
            <a:ln w="9525">
              <a:noFill/>
              <a:round/>
              <a:headEnd/>
              <a:tailEnd/>
            </a:ln>
            <a:effectLst/>
          </p:spPr>
          <p:txBody>
            <a:bodyPr wrap="none" anchor="ctr"/>
            <a:lstStyle/>
            <a:p>
              <a:endParaRPr lang="zh-CN" altLang="en-US"/>
            </a:p>
          </p:txBody>
        </p:sp>
        <p:sp>
          <p:nvSpPr>
            <p:cNvPr id="40" name="Oval 23"/>
            <p:cNvSpPr>
              <a:spLocks noChangeArrowheads="1"/>
            </p:cNvSpPr>
            <p:nvPr/>
          </p:nvSpPr>
          <p:spPr bwMode="gray">
            <a:xfrm>
              <a:off x="2677" y="1296"/>
              <a:ext cx="405" cy="405"/>
            </a:xfrm>
            <a:prstGeom prst="ellipse">
              <a:avLst/>
            </a:prstGeom>
            <a:solidFill>
              <a:srgbClr val="333333"/>
            </a:solidFill>
            <a:ln w="38100" algn="ctr">
              <a:noFill/>
              <a:round/>
              <a:headEnd/>
              <a:tailEnd/>
            </a:ln>
            <a:effectLst/>
          </p:spPr>
          <p:txBody>
            <a:bodyPr anchor="ctr">
              <a:spAutoFit/>
            </a:bodyPr>
            <a:lstStyle/>
            <a:p>
              <a:endParaRPr lang="zh-CN" altLang="en-US"/>
            </a:p>
          </p:txBody>
        </p:sp>
        <p:sp>
          <p:nvSpPr>
            <p:cNvPr id="41" name="Oval 24"/>
            <p:cNvSpPr>
              <a:spLocks noChangeArrowheads="1"/>
            </p:cNvSpPr>
            <p:nvPr/>
          </p:nvSpPr>
          <p:spPr bwMode="gray">
            <a:xfrm>
              <a:off x="2681" y="1299"/>
              <a:ext cx="392" cy="39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42" name="Oval 25"/>
            <p:cNvSpPr>
              <a:spLocks noChangeArrowheads="1"/>
            </p:cNvSpPr>
            <p:nvPr/>
          </p:nvSpPr>
          <p:spPr bwMode="gray">
            <a:xfrm>
              <a:off x="2686" y="1301"/>
              <a:ext cx="383" cy="383"/>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43" name="Oval 26"/>
            <p:cNvSpPr>
              <a:spLocks noChangeArrowheads="1"/>
            </p:cNvSpPr>
            <p:nvPr/>
          </p:nvSpPr>
          <p:spPr bwMode="gray">
            <a:xfrm>
              <a:off x="2690" y="1305"/>
              <a:ext cx="364" cy="357"/>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44" name="Oval 27"/>
            <p:cNvSpPr>
              <a:spLocks noChangeArrowheads="1"/>
            </p:cNvSpPr>
            <p:nvPr/>
          </p:nvSpPr>
          <p:spPr bwMode="gray">
            <a:xfrm>
              <a:off x="2712" y="1315"/>
              <a:ext cx="323" cy="290"/>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sp>
          <p:nvSpPr>
            <p:cNvPr id="45" name="Text Box 28"/>
            <p:cNvSpPr txBox="1">
              <a:spLocks noChangeArrowheads="1"/>
            </p:cNvSpPr>
            <p:nvPr/>
          </p:nvSpPr>
          <p:spPr bwMode="gray">
            <a:xfrm>
              <a:off x="2764" y="1354"/>
              <a:ext cx="223" cy="288"/>
            </a:xfrm>
            <a:prstGeom prst="rect">
              <a:avLst/>
            </a:prstGeom>
            <a:noFill/>
            <a:ln w="9525" algn="ctr">
              <a:noFill/>
              <a:miter lim="800000"/>
              <a:headEnd/>
              <a:tailEnd/>
            </a:ln>
            <a:effectLst/>
          </p:spPr>
          <p:txBody>
            <a:bodyPr wrap="none">
              <a:spAutoFit/>
            </a:bodyPr>
            <a:lstStyle/>
            <a:p>
              <a:pPr algn="ctr"/>
              <a:r>
                <a:rPr lang="en-US" altLang="zh-CN" sz="2400">
                  <a:solidFill>
                    <a:srgbClr val="000000"/>
                  </a:solidFill>
                  <a:ea typeface="宋体" charset="-122"/>
                </a:rPr>
                <a:t>2</a:t>
              </a:r>
              <a:endParaRPr lang="en-US" altLang="zh-CN">
                <a:ea typeface="宋体" charset="-122"/>
              </a:endParaRPr>
            </a:p>
          </p:txBody>
        </p:sp>
        <p:sp>
          <p:nvSpPr>
            <p:cNvPr id="46" name="Text Box 29"/>
            <p:cNvSpPr txBox="1">
              <a:spLocks noChangeArrowheads="1"/>
            </p:cNvSpPr>
            <p:nvPr/>
          </p:nvSpPr>
          <p:spPr bwMode="gray">
            <a:xfrm>
              <a:off x="2256" y="1776"/>
              <a:ext cx="1296" cy="1435"/>
            </a:xfrm>
            <a:prstGeom prst="rect">
              <a:avLst/>
            </a:prstGeom>
            <a:noFill/>
            <a:ln w="9525" algn="ctr">
              <a:noFill/>
              <a:miter lim="800000"/>
              <a:headEnd/>
              <a:tailEnd/>
            </a:ln>
            <a:effectLst/>
          </p:spPr>
          <p:txBody>
            <a:bodyPr>
              <a:spAutoFit/>
            </a:bodyPr>
            <a:lstStyle/>
            <a:p>
              <a:pPr>
                <a:spcAft>
                  <a:spcPts val="600"/>
                </a:spcAft>
              </a:pPr>
              <a:r>
                <a:rPr lang="zh-CN" altLang="en-US" b="1" dirty="0" smtClean="0">
                  <a:latin typeface="宋体" pitchFamily="2" charset="-122"/>
                  <a:ea typeface="宋体" pitchFamily="2" charset="-122"/>
                </a:rPr>
                <a:t>优化信息的组织与呈现方式</a:t>
              </a:r>
              <a:endParaRPr lang="en-US" altLang="zh-CN" b="1" dirty="0" smtClean="0">
                <a:latin typeface="宋体" pitchFamily="2" charset="-122"/>
                <a:ea typeface="宋体" pitchFamily="2" charset="-122"/>
              </a:endParaRPr>
            </a:p>
            <a:p>
              <a:pPr>
                <a:buFont typeface="Wingdings" pitchFamily="2" charset="2"/>
                <a:buChar char="Ø"/>
              </a:pPr>
              <a:r>
                <a:rPr lang="zh-CN" altLang="en-US" sz="1600" dirty="0" smtClean="0">
                  <a:latin typeface="宋体" pitchFamily="2" charset="-122"/>
                  <a:ea typeface="宋体" pitchFamily="2" charset="-122"/>
                </a:rPr>
                <a:t>目前存在导航栏设计混乱、导航项目名称指向性不明确等问题</a:t>
              </a:r>
              <a:endParaRPr lang="en-US" altLang="zh-CN" sz="1600" dirty="0" smtClean="0">
                <a:latin typeface="宋体" pitchFamily="2" charset="-122"/>
                <a:ea typeface="宋体" pitchFamily="2" charset="-122"/>
              </a:endParaRPr>
            </a:p>
            <a:p>
              <a:pPr>
                <a:buFont typeface="Wingdings" pitchFamily="2" charset="2"/>
                <a:buChar char="Ø"/>
              </a:pPr>
              <a:r>
                <a:rPr lang="zh-CN" altLang="en-US" sz="1600" dirty="0" smtClean="0">
                  <a:latin typeface="宋体" pitchFamily="2" charset="-122"/>
                  <a:ea typeface="宋体" pitchFamily="2" charset="-122"/>
                </a:rPr>
                <a:t>反映出信息组织与呈现方面的缺陷</a:t>
              </a:r>
              <a:r>
                <a:rPr lang="zh-CN" altLang="en-US" sz="1600" dirty="0" smtClean="0"/>
                <a:t>。</a:t>
              </a:r>
              <a:endParaRPr lang="en-US" altLang="zh-CN" sz="1600" dirty="0">
                <a:ea typeface="宋体" charset="-122"/>
              </a:endParaRPr>
            </a:p>
          </p:txBody>
        </p:sp>
        <p:sp>
          <p:nvSpPr>
            <p:cNvPr id="47" name="AutoShape 30"/>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w="9525">
              <a:noFill/>
              <a:round/>
              <a:headEnd/>
              <a:tailEnd/>
            </a:ln>
            <a:effectLst/>
          </p:spPr>
          <p:txBody>
            <a:bodyPr wrap="none" anchor="ctr"/>
            <a:lstStyle/>
            <a:p>
              <a:endParaRPr lang="zh-CN" altLang="en-US"/>
            </a:p>
          </p:txBody>
        </p:sp>
        <p:sp>
          <p:nvSpPr>
            <p:cNvPr id="48" name="AutoShape 31"/>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w="9525">
              <a:noFill/>
              <a:round/>
              <a:headEnd/>
              <a:tailEnd/>
            </a:ln>
            <a:effectLst/>
          </p:spPr>
          <p:txBody>
            <a:bodyPr wrap="none" anchor="ctr"/>
            <a:lstStyle/>
            <a:p>
              <a:endParaRPr lang="zh-CN" altLang="en-US"/>
            </a:p>
          </p:txBody>
        </p:sp>
      </p:grpSp>
      <p:grpSp>
        <p:nvGrpSpPr>
          <p:cNvPr id="6" name="Group 32"/>
          <p:cNvGrpSpPr>
            <a:grpSpLocks/>
          </p:cNvGrpSpPr>
          <p:nvPr/>
        </p:nvGrpSpPr>
        <p:grpSpPr bwMode="auto">
          <a:xfrm>
            <a:off x="5937250" y="1831975"/>
            <a:ext cx="2170113" cy="4035425"/>
            <a:chOff x="3692" y="1296"/>
            <a:chExt cx="1367" cy="2542"/>
          </a:xfrm>
        </p:grpSpPr>
        <p:sp>
          <p:nvSpPr>
            <p:cNvPr id="50" name="AutoShape 33"/>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w="9525">
              <a:noFill/>
              <a:round/>
              <a:headEnd/>
              <a:tailEnd/>
            </a:ln>
            <a:effectLst/>
          </p:spPr>
          <p:txBody>
            <a:bodyPr wrap="none" anchor="ctr"/>
            <a:lstStyle/>
            <a:p>
              <a:endParaRPr lang="zh-CN" altLang="en-US"/>
            </a:p>
          </p:txBody>
        </p:sp>
        <p:sp>
          <p:nvSpPr>
            <p:cNvPr id="51" name="AutoShape 34"/>
            <p:cNvSpPr>
              <a:spLocks noChangeArrowheads="1"/>
            </p:cNvSpPr>
            <p:nvPr/>
          </p:nvSpPr>
          <p:spPr bwMode="gray">
            <a:xfrm>
              <a:off x="3717" y="1495"/>
              <a:ext cx="1322" cy="1766"/>
            </a:xfrm>
            <a:prstGeom prst="roundRect">
              <a:avLst>
                <a:gd name="adj" fmla="val 16667"/>
              </a:avLst>
            </a:prstGeom>
            <a:solidFill>
              <a:srgbClr val="E9E065"/>
            </a:solidFill>
            <a:ln w="9525">
              <a:noFill/>
              <a:round/>
              <a:headEnd/>
              <a:tailEnd/>
            </a:ln>
            <a:effectLst/>
          </p:spPr>
          <p:txBody>
            <a:bodyPr wrap="none" anchor="ctr"/>
            <a:lstStyle/>
            <a:p>
              <a:endParaRPr lang="zh-CN" altLang="en-US"/>
            </a:p>
          </p:txBody>
        </p:sp>
        <p:sp>
          <p:nvSpPr>
            <p:cNvPr id="52" name="AutoShape 35"/>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E9E065">
                    <a:gamma/>
                    <a:tint val="57647"/>
                    <a:invGamma/>
                  </a:srgbClr>
                </a:gs>
              </a:gsLst>
              <a:lin ang="5400000" scaled="1"/>
            </a:gradFill>
            <a:ln w="9525">
              <a:noFill/>
              <a:round/>
              <a:headEnd/>
              <a:tailEnd/>
            </a:ln>
            <a:effectLst/>
          </p:spPr>
          <p:txBody>
            <a:bodyPr wrap="none" anchor="ctr"/>
            <a:lstStyle/>
            <a:p>
              <a:endParaRPr lang="zh-CN" altLang="en-US"/>
            </a:p>
          </p:txBody>
        </p:sp>
        <p:sp>
          <p:nvSpPr>
            <p:cNvPr id="53" name="AutoShape 36"/>
            <p:cNvSpPr>
              <a:spLocks noChangeArrowheads="1"/>
            </p:cNvSpPr>
            <p:nvPr/>
          </p:nvSpPr>
          <p:spPr bwMode="gray">
            <a:xfrm>
              <a:off x="3728" y="1509"/>
              <a:ext cx="1304" cy="446"/>
            </a:xfrm>
            <a:prstGeom prst="roundRect">
              <a:avLst>
                <a:gd name="adj" fmla="val 50000"/>
              </a:avLst>
            </a:prstGeom>
            <a:gradFill rotWithShape="1">
              <a:gsLst>
                <a:gs pos="0">
                  <a:srgbClr val="E9E065">
                    <a:gamma/>
                    <a:tint val="33333"/>
                    <a:invGamma/>
                  </a:srgbClr>
                </a:gs>
                <a:gs pos="100000">
                  <a:srgbClr val="E9E065"/>
                </a:gs>
              </a:gsLst>
              <a:lin ang="5400000" scaled="1"/>
            </a:gradFill>
            <a:ln w="9525">
              <a:noFill/>
              <a:round/>
              <a:headEnd/>
              <a:tailEnd/>
            </a:ln>
            <a:effectLst/>
          </p:spPr>
          <p:txBody>
            <a:bodyPr wrap="none" anchor="ctr"/>
            <a:lstStyle/>
            <a:p>
              <a:endParaRPr lang="zh-CN" altLang="en-US"/>
            </a:p>
          </p:txBody>
        </p:sp>
        <p:grpSp>
          <p:nvGrpSpPr>
            <p:cNvPr id="7" name="Group 37"/>
            <p:cNvGrpSpPr>
              <a:grpSpLocks/>
            </p:cNvGrpSpPr>
            <p:nvPr/>
          </p:nvGrpSpPr>
          <p:grpSpPr bwMode="auto">
            <a:xfrm>
              <a:off x="4165" y="1296"/>
              <a:ext cx="405" cy="405"/>
              <a:chOff x="1289" y="582"/>
              <a:chExt cx="668" cy="668"/>
            </a:xfrm>
          </p:grpSpPr>
          <p:sp>
            <p:nvSpPr>
              <p:cNvPr id="59" name="Oval 38"/>
              <p:cNvSpPr>
                <a:spLocks noChangeArrowheads="1"/>
              </p:cNvSpPr>
              <p:nvPr/>
            </p:nvSpPr>
            <p:spPr bwMode="gray">
              <a:xfrm>
                <a:off x="1289" y="582"/>
                <a:ext cx="668" cy="668"/>
              </a:xfrm>
              <a:prstGeom prst="ellipse">
                <a:avLst/>
              </a:prstGeom>
              <a:solidFill>
                <a:srgbClr val="333333"/>
              </a:solidFill>
              <a:ln w="38100" algn="ctr">
                <a:noFill/>
                <a:round/>
                <a:headEnd/>
                <a:tailEnd/>
              </a:ln>
              <a:effectLst/>
            </p:spPr>
            <p:txBody>
              <a:bodyPr anchor="ctr">
                <a:spAutoFit/>
              </a:bodyPr>
              <a:lstStyle/>
              <a:p>
                <a:endParaRPr lang="zh-CN" altLang="en-US"/>
              </a:p>
            </p:txBody>
          </p:sp>
          <p:sp>
            <p:nvSpPr>
              <p:cNvPr id="60" name="Oval 39"/>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61" name="Oval 40"/>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62" name="Oval 41"/>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63" name="Oval 42"/>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sp>
          <p:nvSpPr>
            <p:cNvPr id="55" name="Text Box 43"/>
            <p:cNvSpPr txBox="1">
              <a:spLocks noChangeArrowheads="1"/>
            </p:cNvSpPr>
            <p:nvPr/>
          </p:nvSpPr>
          <p:spPr bwMode="gray">
            <a:xfrm>
              <a:off x="4252" y="1354"/>
              <a:ext cx="223" cy="288"/>
            </a:xfrm>
            <a:prstGeom prst="rect">
              <a:avLst/>
            </a:prstGeom>
            <a:noFill/>
            <a:ln w="9525" algn="ctr">
              <a:noFill/>
              <a:miter lim="800000"/>
              <a:headEnd/>
              <a:tailEnd/>
            </a:ln>
            <a:effectLst/>
          </p:spPr>
          <p:txBody>
            <a:bodyPr wrap="none">
              <a:spAutoFit/>
            </a:bodyPr>
            <a:lstStyle/>
            <a:p>
              <a:pPr algn="ctr"/>
              <a:r>
                <a:rPr lang="en-US" altLang="zh-CN" sz="2400">
                  <a:solidFill>
                    <a:srgbClr val="000000"/>
                  </a:solidFill>
                  <a:ea typeface="宋体" charset="-122"/>
                </a:rPr>
                <a:t>3</a:t>
              </a:r>
              <a:endParaRPr lang="en-US" altLang="zh-CN">
                <a:ea typeface="宋体" charset="-122"/>
              </a:endParaRPr>
            </a:p>
          </p:txBody>
        </p:sp>
        <p:sp>
          <p:nvSpPr>
            <p:cNvPr id="56" name="Text Box 44"/>
            <p:cNvSpPr txBox="1">
              <a:spLocks noChangeArrowheads="1"/>
            </p:cNvSpPr>
            <p:nvPr/>
          </p:nvSpPr>
          <p:spPr bwMode="gray">
            <a:xfrm>
              <a:off x="3744" y="1776"/>
              <a:ext cx="1296" cy="1386"/>
            </a:xfrm>
            <a:prstGeom prst="rect">
              <a:avLst/>
            </a:prstGeom>
            <a:noFill/>
            <a:ln w="9525" algn="ctr">
              <a:noFill/>
              <a:miter lim="800000"/>
              <a:headEnd/>
              <a:tailEnd/>
            </a:ln>
            <a:effectLst/>
          </p:spPr>
          <p:txBody>
            <a:bodyPr>
              <a:spAutoFit/>
            </a:bodyPr>
            <a:lstStyle/>
            <a:p>
              <a:pPr>
                <a:spcAft>
                  <a:spcPts val="600"/>
                </a:spcAft>
              </a:pPr>
              <a:r>
                <a:rPr lang="zh-CN" altLang="en-US" b="1" dirty="0" smtClean="0">
                  <a:latin typeface="宋体" pitchFamily="2" charset="-122"/>
                  <a:ea typeface="宋体" pitchFamily="2" charset="-122"/>
                </a:rPr>
                <a:t>增加基于用户类型的导航</a:t>
              </a:r>
              <a:endParaRPr lang="en-US" altLang="zh-CN" b="1" dirty="0" smtClean="0">
                <a:latin typeface="宋体" pitchFamily="2" charset="-122"/>
                <a:ea typeface="宋体" pitchFamily="2" charset="-122"/>
              </a:endParaRPr>
            </a:p>
            <a:p>
              <a:pPr>
                <a:buFont typeface="Wingdings" pitchFamily="2" charset="2"/>
                <a:buChar char="Ø"/>
              </a:pPr>
              <a:r>
                <a:rPr lang="zh-CN" altLang="en-US" sz="1600" dirty="0" smtClean="0">
                  <a:latin typeface="宋体" pitchFamily="2" charset="-122"/>
                  <a:ea typeface="宋体" pitchFamily="2" charset="-122"/>
                </a:rPr>
                <a:t>缺乏基于用户类型的人性化的导航设计</a:t>
              </a:r>
              <a:endParaRPr lang="en-US" altLang="zh-CN" sz="1600" dirty="0" smtClean="0">
                <a:latin typeface="宋体" pitchFamily="2" charset="-122"/>
                <a:ea typeface="宋体" pitchFamily="2" charset="-122"/>
              </a:endParaRPr>
            </a:p>
            <a:p>
              <a:pPr>
                <a:buFont typeface="Wingdings" pitchFamily="2" charset="2"/>
                <a:buChar char="Ø"/>
              </a:pPr>
              <a:r>
                <a:rPr lang="zh-CN" altLang="en-US" sz="1600" dirty="0" smtClean="0">
                  <a:latin typeface="宋体" pitchFamily="2" charset="-122"/>
                  <a:ea typeface="宋体" pitchFamily="2" charset="-122"/>
                </a:rPr>
                <a:t>进一步细分服务对象，为不同类型用户提供不同界面与更有针对性的信息与服务</a:t>
              </a:r>
              <a:endParaRPr lang="en-US" altLang="zh-CN" sz="1600" dirty="0">
                <a:latin typeface="宋体" pitchFamily="2" charset="-122"/>
                <a:ea typeface="宋体" pitchFamily="2" charset="-122"/>
              </a:endParaRPr>
            </a:p>
          </p:txBody>
        </p:sp>
        <p:sp>
          <p:nvSpPr>
            <p:cNvPr id="57" name="AutoShape 45"/>
            <p:cNvSpPr>
              <a:spLocks noChangeArrowheads="1"/>
            </p:cNvSpPr>
            <p:nvPr/>
          </p:nvSpPr>
          <p:spPr bwMode="gray">
            <a:xfrm>
              <a:off x="3692" y="3290"/>
              <a:ext cx="1363" cy="548"/>
            </a:xfrm>
            <a:prstGeom prst="roundRect">
              <a:avLst>
                <a:gd name="adj" fmla="val 40389"/>
              </a:avLst>
            </a:prstGeom>
            <a:gradFill rotWithShape="1">
              <a:gsLst>
                <a:gs pos="0">
                  <a:srgbClr val="99BACC"/>
                </a:gs>
                <a:gs pos="100000">
                  <a:schemeClr val="bg1"/>
                </a:gs>
              </a:gsLst>
              <a:lin ang="5400000" scaled="1"/>
            </a:gradFill>
            <a:ln w="9525">
              <a:noFill/>
              <a:round/>
              <a:headEnd/>
              <a:tailEnd/>
            </a:ln>
            <a:effectLst/>
          </p:spPr>
          <p:txBody>
            <a:bodyPr wrap="none" anchor="ctr"/>
            <a:lstStyle/>
            <a:p>
              <a:endParaRPr lang="zh-CN" altLang="en-US"/>
            </a:p>
          </p:txBody>
        </p:sp>
        <p:sp>
          <p:nvSpPr>
            <p:cNvPr id="58" name="AutoShape 46"/>
            <p:cNvSpPr>
              <a:spLocks noChangeArrowheads="1"/>
            </p:cNvSpPr>
            <p:nvPr/>
          </p:nvSpPr>
          <p:spPr bwMode="gray">
            <a:xfrm>
              <a:off x="3720" y="3305"/>
              <a:ext cx="1304" cy="487"/>
            </a:xfrm>
            <a:prstGeom prst="roundRect">
              <a:avLst>
                <a:gd name="adj" fmla="val 50000"/>
              </a:avLst>
            </a:prstGeom>
            <a:gradFill rotWithShape="1">
              <a:gsLst>
                <a:gs pos="0">
                  <a:srgbClr val="C8DAD4"/>
                </a:gs>
                <a:gs pos="100000">
                  <a:srgbClr val="FFFFFF"/>
                </a:gs>
              </a:gsLst>
              <a:lin ang="5400000" scaled="1"/>
            </a:gradFill>
            <a:ln w="9525">
              <a:noFill/>
              <a:round/>
              <a:headEnd/>
              <a:tailEnd/>
            </a:ln>
            <a:effectLst/>
          </p:spPr>
          <p:txBody>
            <a:bodyPr wrap="none" anchor="ctr"/>
            <a:lstStyle/>
            <a:p>
              <a:endParaRPr lang="zh-CN" altLang="en-US"/>
            </a:p>
          </p:txBody>
        </p:sp>
      </p:grpSp>
    </p:spTree>
  </p:cSld>
  <p:clrMapOvr>
    <a:masterClrMapping/>
  </p:clrMapOvr>
  <p:transition>
    <p:cover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AutoShape 2"/>
          <p:cNvSpPr>
            <a:spLocks noChangeArrowheads="1"/>
          </p:cNvSpPr>
          <p:nvPr/>
        </p:nvSpPr>
        <p:spPr bwMode="gray">
          <a:xfrm>
            <a:off x="5718175" y="3273432"/>
            <a:ext cx="2166937" cy="2994025"/>
          </a:xfrm>
          <a:prstGeom prst="roundRect">
            <a:avLst>
              <a:gd name="adj" fmla="val 12574"/>
            </a:avLst>
          </a:prstGeom>
          <a:solidFill>
            <a:schemeClr val="folHlink"/>
          </a:solidFill>
          <a:ln w="9525">
            <a:noFill/>
            <a:round/>
            <a:headEnd/>
            <a:tailEnd/>
          </a:ln>
          <a:effectLst/>
        </p:spPr>
        <p:txBody>
          <a:bodyPr wrap="none" anchor="ctr"/>
          <a:lstStyle/>
          <a:p>
            <a:endParaRPr lang="zh-CN" altLang="en-US"/>
          </a:p>
        </p:txBody>
      </p:sp>
      <p:sp>
        <p:nvSpPr>
          <p:cNvPr id="110595" name="AutoShape 3"/>
          <p:cNvSpPr>
            <a:spLocks noChangeArrowheads="1"/>
          </p:cNvSpPr>
          <p:nvPr/>
        </p:nvSpPr>
        <p:spPr bwMode="gray">
          <a:xfrm>
            <a:off x="5715000" y="5491170"/>
            <a:ext cx="2159000" cy="769937"/>
          </a:xfrm>
          <a:prstGeom prst="roundRect">
            <a:avLst>
              <a:gd name="adj" fmla="val 32134"/>
            </a:avLst>
          </a:prstGeom>
          <a:gradFill rotWithShape="1">
            <a:gsLst>
              <a:gs pos="0">
                <a:schemeClr val="folHlink">
                  <a:alpha val="0"/>
                </a:schemeClr>
              </a:gs>
              <a:gs pos="100000">
                <a:schemeClr val="folHlink">
                  <a:gamma/>
                  <a:tint val="41176"/>
                  <a:invGamma/>
                </a:schemeClr>
              </a:gs>
            </a:gsLst>
            <a:lin ang="5400000" scaled="1"/>
          </a:gradFill>
          <a:ln w="9525">
            <a:noFill/>
            <a:round/>
            <a:headEnd/>
            <a:tailEnd/>
          </a:ln>
          <a:effectLst/>
        </p:spPr>
        <p:txBody>
          <a:bodyPr wrap="none" anchor="ctr"/>
          <a:lstStyle/>
          <a:p>
            <a:endParaRPr lang="zh-CN" altLang="en-US"/>
          </a:p>
        </p:txBody>
      </p:sp>
      <p:sp>
        <p:nvSpPr>
          <p:cNvPr id="110596" name="AutoShape 4"/>
          <p:cNvSpPr>
            <a:spLocks noChangeArrowheads="1"/>
          </p:cNvSpPr>
          <p:nvPr/>
        </p:nvSpPr>
        <p:spPr bwMode="gray">
          <a:xfrm>
            <a:off x="5734050" y="3282957"/>
            <a:ext cx="2130425" cy="771525"/>
          </a:xfrm>
          <a:prstGeom prst="roundRect">
            <a:avLst>
              <a:gd name="adj" fmla="val 31319"/>
            </a:avLst>
          </a:prstGeom>
          <a:gradFill rotWithShape="1">
            <a:gsLst>
              <a:gs pos="0">
                <a:schemeClr val="folHlink">
                  <a:gamma/>
                  <a:tint val="33333"/>
                  <a:invGamma/>
                </a:schemeClr>
              </a:gs>
              <a:gs pos="100000">
                <a:schemeClr val="folHlink">
                  <a:alpha val="0"/>
                </a:schemeClr>
              </a:gs>
            </a:gsLst>
            <a:lin ang="5400000" scaled="1"/>
          </a:gradFill>
          <a:ln w="9525">
            <a:noFill/>
            <a:round/>
            <a:headEnd/>
            <a:tailEnd/>
          </a:ln>
          <a:effectLst/>
        </p:spPr>
        <p:txBody>
          <a:bodyPr wrap="none" anchor="ctr"/>
          <a:lstStyle/>
          <a:p>
            <a:endParaRPr lang="zh-CN" altLang="en-US"/>
          </a:p>
        </p:txBody>
      </p:sp>
      <p:grpSp>
        <p:nvGrpSpPr>
          <p:cNvPr id="2" name="Group 5"/>
          <p:cNvGrpSpPr>
            <a:grpSpLocks/>
          </p:cNvGrpSpPr>
          <p:nvPr/>
        </p:nvGrpSpPr>
        <p:grpSpPr bwMode="auto">
          <a:xfrm>
            <a:off x="3378200" y="3286124"/>
            <a:ext cx="2170112" cy="2981333"/>
            <a:chOff x="2234" y="1634"/>
            <a:chExt cx="1489" cy="1862"/>
          </a:xfrm>
        </p:grpSpPr>
        <p:sp>
          <p:nvSpPr>
            <p:cNvPr id="110598" name="AutoShape 6"/>
            <p:cNvSpPr>
              <a:spLocks noChangeArrowheads="1"/>
            </p:cNvSpPr>
            <p:nvPr/>
          </p:nvSpPr>
          <p:spPr bwMode="gray">
            <a:xfrm>
              <a:off x="2236" y="1634"/>
              <a:ext cx="1487" cy="1862"/>
            </a:xfrm>
            <a:prstGeom prst="roundRect">
              <a:avLst>
                <a:gd name="adj" fmla="val 12574"/>
              </a:avLst>
            </a:prstGeom>
            <a:solidFill>
              <a:schemeClr val="accent2"/>
            </a:solidFill>
            <a:ln w="9525">
              <a:noFill/>
              <a:round/>
              <a:headEnd/>
              <a:tailEnd/>
            </a:ln>
            <a:effectLst/>
          </p:spPr>
          <p:txBody>
            <a:bodyPr wrap="none" anchor="ctr"/>
            <a:lstStyle/>
            <a:p>
              <a:endParaRPr lang="zh-CN" altLang="en-US"/>
            </a:p>
          </p:txBody>
        </p:sp>
        <p:sp>
          <p:nvSpPr>
            <p:cNvPr id="110599" name="AutoShape 7"/>
            <p:cNvSpPr>
              <a:spLocks noChangeArrowheads="1"/>
            </p:cNvSpPr>
            <p:nvPr/>
          </p:nvSpPr>
          <p:spPr bwMode="gray">
            <a:xfrm>
              <a:off x="2234" y="3013"/>
              <a:ext cx="1488" cy="479"/>
            </a:xfrm>
            <a:prstGeom prst="roundRect">
              <a:avLst>
                <a:gd name="adj" fmla="val 42588"/>
              </a:avLst>
            </a:prstGeom>
            <a:gradFill rotWithShape="1">
              <a:gsLst>
                <a:gs pos="0">
                  <a:schemeClr val="accent2">
                    <a:alpha val="0"/>
                  </a:schemeClr>
                </a:gs>
                <a:gs pos="100000">
                  <a:schemeClr val="accent2">
                    <a:gamma/>
                    <a:tint val="41176"/>
                    <a:invGamma/>
                  </a:schemeClr>
                </a:gs>
              </a:gsLst>
              <a:lin ang="5400000" scaled="1"/>
            </a:gradFill>
            <a:ln w="9525">
              <a:noFill/>
              <a:round/>
              <a:headEnd/>
              <a:tailEnd/>
            </a:ln>
            <a:effectLst/>
          </p:spPr>
          <p:txBody>
            <a:bodyPr wrap="none" anchor="ctr"/>
            <a:lstStyle/>
            <a:p>
              <a:endParaRPr lang="zh-CN" altLang="en-US"/>
            </a:p>
          </p:txBody>
        </p:sp>
        <p:sp>
          <p:nvSpPr>
            <p:cNvPr id="110600" name="AutoShape 8"/>
            <p:cNvSpPr>
              <a:spLocks noChangeArrowheads="1"/>
            </p:cNvSpPr>
            <p:nvPr/>
          </p:nvSpPr>
          <p:spPr bwMode="gray">
            <a:xfrm>
              <a:off x="2241" y="1640"/>
              <a:ext cx="1475" cy="479"/>
            </a:xfrm>
            <a:prstGeom prst="roundRect">
              <a:avLst>
                <a:gd name="adj" fmla="val 35907"/>
              </a:avLst>
            </a:prstGeom>
            <a:gradFill rotWithShape="1">
              <a:gsLst>
                <a:gs pos="0">
                  <a:schemeClr val="accent2">
                    <a:gamma/>
                    <a:tint val="33333"/>
                    <a:invGamma/>
                  </a:schemeClr>
                </a:gs>
                <a:gs pos="100000">
                  <a:schemeClr val="accent2">
                    <a:alpha val="0"/>
                  </a:schemeClr>
                </a:gs>
              </a:gsLst>
              <a:lin ang="5400000" scaled="1"/>
            </a:gradFill>
            <a:ln w="9525">
              <a:noFill/>
              <a:round/>
              <a:headEnd/>
              <a:tailEnd/>
            </a:ln>
            <a:effectLst/>
          </p:spPr>
          <p:txBody>
            <a:bodyPr wrap="none" anchor="ctr"/>
            <a:lstStyle/>
            <a:p>
              <a:endParaRPr lang="zh-CN" altLang="en-US"/>
            </a:p>
          </p:txBody>
        </p:sp>
      </p:grpSp>
      <p:grpSp>
        <p:nvGrpSpPr>
          <p:cNvPr id="3" name="Group 9"/>
          <p:cNvGrpSpPr>
            <a:grpSpLocks/>
          </p:cNvGrpSpPr>
          <p:nvPr/>
        </p:nvGrpSpPr>
        <p:grpSpPr bwMode="auto">
          <a:xfrm>
            <a:off x="1071562" y="3286124"/>
            <a:ext cx="2170113" cy="2981333"/>
            <a:chOff x="797" y="1945"/>
            <a:chExt cx="1489" cy="1584"/>
          </a:xfrm>
        </p:grpSpPr>
        <p:sp>
          <p:nvSpPr>
            <p:cNvPr id="110602" name="AutoShape 10"/>
            <p:cNvSpPr>
              <a:spLocks noChangeArrowheads="1"/>
            </p:cNvSpPr>
            <p:nvPr/>
          </p:nvSpPr>
          <p:spPr bwMode="gray">
            <a:xfrm>
              <a:off x="799" y="1945"/>
              <a:ext cx="1487" cy="1584"/>
            </a:xfrm>
            <a:prstGeom prst="roundRect">
              <a:avLst>
                <a:gd name="adj" fmla="val 12574"/>
              </a:avLst>
            </a:prstGeom>
            <a:solidFill>
              <a:schemeClr val="accent1"/>
            </a:solidFill>
            <a:ln w="9525">
              <a:noFill/>
              <a:round/>
              <a:headEnd/>
              <a:tailEnd/>
            </a:ln>
            <a:effectLst/>
          </p:spPr>
          <p:txBody>
            <a:bodyPr wrap="none" anchor="ctr"/>
            <a:lstStyle/>
            <a:p>
              <a:endParaRPr lang="zh-CN" altLang="en-US"/>
            </a:p>
          </p:txBody>
        </p:sp>
        <p:sp>
          <p:nvSpPr>
            <p:cNvPr id="110603" name="AutoShape 11"/>
            <p:cNvSpPr>
              <a:spLocks noChangeArrowheads="1"/>
            </p:cNvSpPr>
            <p:nvPr/>
          </p:nvSpPr>
          <p:spPr bwMode="gray">
            <a:xfrm>
              <a:off x="797" y="3118"/>
              <a:ext cx="1488" cy="408"/>
            </a:xfrm>
            <a:prstGeom prst="roundRect">
              <a:avLst>
                <a:gd name="adj" fmla="val 49755"/>
              </a:avLst>
            </a:prstGeom>
            <a:gradFill rotWithShape="1">
              <a:gsLst>
                <a:gs pos="0">
                  <a:schemeClr val="accent1">
                    <a:alpha val="0"/>
                  </a:schemeClr>
                </a:gs>
                <a:gs pos="100000">
                  <a:schemeClr val="accent1">
                    <a:gamma/>
                    <a:tint val="41176"/>
                    <a:invGamma/>
                  </a:schemeClr>
                </a:gs>
              </a:gsLst>
              <a:lin ang="5400000" scaled="1"/>
            </a:gradFill>
            <a:ln w="9525">
              <a:noFill/>
              <a:round/>
              <a:headEnd/>
              <a:tailEnd/>
            </a:ln>
            <a:effectLst/>
          </p:spPr>
          <p:txBody>
            <a:bodyPr wrap="none" anchor="ctr"/>
            <a:lstStyle/>
            <a:p>
              <a:endParaRPr lang="zh-CN" altLang="en-US"/>
            </a:p>
          </p:txBody>
        </p:sp>
        <p:sp>
          <p:nvSpPr>
            <p:cNvPr id="110604" name="AutoShape 12"/>
            <p:cNvSpPr>
              <a:spLocks noChangeArrowheads="1"/>
            </p:cNvSpPr>
            <p:nvPr/>
          </p:nvSpPr>
          <p:spPr bwMode="gray">
            <a:xfrm>
              <a:off x="817" y="1950"/>
              <a:ext cx="1462" cy="408"/>
            </a:xfrm>
            <a:prstGeom prst="roundRect">
              <a:avLst>
                <a:gd name="adj" fmla="val 38727"/>
              </a:avLst>
            </a:prstGeom>
            <a:gradFill rotWithShape="1">
              <a:gsLst>
                <a:gs pos="0">
                  <a:schemeClr val="accent1">
                    <a:gamma/>
                    <a:tint val="33333"/>
                    <a:invGamma/>
                  </a:schemeClr>
                </a:gs>
                <a:gs pos="100000">
                  <a:schemeClr val="accent1">
                    <a:alpha val="0"/>
                  </a:schemeClr>
                </a:gs>
              </a:gsLst>
              <a:lin ang="5400000" scaled="1"/>
            </a:gradFill>
            <a:ln w="9525">
              <a:noFill/>
              <a:round/>
              <a:headEnd/>
              <a:tailEnd/>
            </a:ln>
            <a:effectLst/>
          </p:spPr>
          <p:txBody>
            <a:bodyPr wrap="none" anchor="ctr"/>
            <a:lstStyle/>
            <a:p>
              <a:endParaRPr lang="zh-CN" altLang="en-US"/>
            </a:p>
          </p:txBody>
        </p:sp>
      </p:grpSp>
      <p:sp>
        <p:nvSpPr>
          <p:cNvPr id="110605" name="Text Box 13"/>
          <p:cNvSpPr txBox="1">
            <a:spLocks noChangeArrowheads="1"/>
          </p:cNvSpPr>
          <p:nvPr/>
        </p:nvSpPr>
        <p:spPr bwMode="gray">
          <a:xfrm>
            <a:off x="1171575" y="3357562"/>
            <a:ext cx="1958975" cy="2857519"/>
          </a:xfrm>
          <a:prstGeom prst="rect">
            <a:avLst/>
          </a:prstGeom>
          <a:noFill/>
          <a:ln w="9525">
            <a:noFill/>
            <a:miter lim="800000"/>
            <a:headEnd/>
            <a:tailEnd/>
          </a:ln>
          <a:effectLst/>
        </p:spPr>
        <p:txBody>
          <a:bodyPr wrap="square">
            <a:spAutoFit/>
          </a:bodyPr>
          <a:lstStyle/>
          <a:p>
            <a:pPr marL="120650" indent="-120650" algn="just">
              <a:lnSpc>
                <a:spcPct val="90000"/>
              </a:lnSpc>
              <a:spcBef>
                <a:spcPts val="0"/>
              </a:spcBef>
              <a:buFontTx/>
              <a:buChar char="•"/>
            </a:pPr>
            <a:r>
              <a:rPr lang="zh-CN" altLang="en-US" dirty="0" smtClean="0">
                <a:solidFill>
                  <a:srgbClr val="FFFFFF"/>
                </a:solidFill>
                <a:latin typeface="宋体" pitchFamily="2" charset="-122"/>
                <a:ea typeface="宋体" pitchFamily="2" charset="-122"/>
                <a:cs typeface="Arial" charset="0"/>
              </a:rPr>
              <a:t>获得房地产行业基础数据困难</a:t>
            </a:r>
            <a:endParaRPr lang="en-US" altLang="zh-CN" dirty="0">
              <a:solidFill>
                <a:srgbClr val="FFFFFF"/>
              </a:solidFill>
              <a:latin typeface="宋体" pitchFamily="2" charset="-122"/>
              <a:ea typeface="宋体" pitchFamily="2" charset="-122"/>
              <a:cs typeface="Arial" charset="0"/>
            </a:endParaRPr>
          </a:p>
          <a:p>
            <a:pPr marL="120650" indent="-120650" algn="just">
              <a:lnSpc>
                <a:spcPct val="90000"/>
              </a:lnSpc>
              <a:spcBef>
                <a:spcPts val="0"/>
              </a:spcBef>
              <a:buFontTx/>
              <a:buChar char="•"/>
            </a:pPr>
            <a:r>
              <a:rPr lang="zh-CN" altLang="en-US" dirty="0" smtClean="0">
                <a:solidFill>
                  <a:srgbClr val="FFFFFF"/>
                </a:solidFill>
                <a:latin typeface="宋体" pitchFamily="2" charset="-122"/>
                <a:ea typeface="宋体" pitchFamily="2" charset="-122"/>
                <a:cs typeface="Arial" charset="0"/>
              </a:rPr>
              <a:t>房地产中介机构间信息互相保密</a:t>
            </a:r>
            <a:endParaRPr lang="en-US" altLang="zh-CN" dirty="0">
              <a:solidFill>
                <a:srgbClr val="FFFFFF"/>
              </a:solidFill>
              <a:latin typeface="宋体" pitchFamily="2" charset="-122"/>
              <a:ea typeface="宋体" pitchFamily="2" charset="-122"/>
              <a:cs typeface="Arial" charset="0"/>
            </a:endParaRPr>
          </a:p>
          <a:p>
            <a:pPr marL="120650" indent="-120650" algn="just">
              <a:lnSpc>
                <a:spcPct val="90000"/>
              </a:lnSpc>
              <a:spcBef>
                <a:spcPts val="0"/>
              </a:spcBef>
              <a:buFontTx/>
              <a:buChar char="•"/>
            </a:pPr>
            <a:r>
              <a:rPr lang="zh-CN" altLang="en-US" dirty="0" smtClean="0">
                <a:solidFill>
                  <a:srgbClr val="FFFFFF"/>
                </a:solidFill>
                <a:latin typeface="宋体" pitchFamily="2" charset="-122"/>
                <a:ea typeface="宋体" pitchFamily="2" charset="-122"/>
                <a:cs typeface="Arial" charset="0"/>
              </a:rPr>
              <a:t>房地产信息服务对象属于信息弱势群体</a:t>
            </a:r>
            <a:endParaRPr lang="en-US" altLang="zh-CN" dirty="0" smtClean="0">
              <a:solidFill>
                <a:srgbClr val="FFFFFF"/>
              </a:solidFill>
              <a:latin typeface="宋体" pitchFamily="2" charset="-122"/>
              <a:ea typeface="宋体" pitchFamily="2" charset="-122"/>
              <a:cs typeface="Arial" charset="0"/>
            </a:endParaRPr>
          </a:p>
          <a:p>
            <a:pPr marL="120650" indent="-120650" algn="just">
              <a:lnSpc>
                <a:spcPct val="90000"/>
              </a:lnSpc>
              <a:spcBef>
                <a:spcPts val="0"/>
              </a:spcBef>
              <a:buFontTx/>
              <a:buChar char="•"/>
            </a:pPr>
            <a:r>
              <a:rPr lang="zh-CN" altLang="en-US" dirty="0" smtClean="0">
                <a:solidFill>
                  <a:srgbClr val="FFFFFF"/>
                </a:solidFill>
                <a:latin typeface="宋体" pitchFamily="2" charset="-122"/>
                <a:ea typeface="宋体" pitchFamily="2" charset="-122"/>
                <a:cs typeface="Arial" charset="0"/>
              </a:rPr>
              <a:t>基于以上各种原因，发展政府房地产信息服务网站非常必要</a:t>
            </a:r>
            <a:endParaRPr lang="en-US" altLang="zh-CN" dirty="0">
              <a:solidFill>
                <a:srgbClr val="FFFFFF"/>
              </a:solidFill>
              <a:latin typeface="宋体" pitchFamily="2" charset="-122"/>
              <a:ea typeface="宋体" pitchFamily="2" charset="-122"/>
              <a:cs typeface="Arial" charset="0"/>
            </a:endParaRPr>
          </a:p>
        </p:txBody>
      </p:sp>
      <p:sp>
        <p:nvSpPr>
          <p:cNvPr id="110606" name="Text Box 14"/>
          <p:cNvSpPr txBox="1">
            <a:spLocks noChangeArrowheads="1"/>
          </p:cNvSpPr>
          <p:nvPr/>
        </p:nvSpPr>
        <p:spPr bwMode="gray">
          <a:xfrm>
            <a:off x="3500430" y="3357562"/>
            <a:ext cx="1957387" cy="2834622"/>
          </a:xfrm>
          <a:prstGeom prst="rect">
            <a:avLst/>
          </a:prstGeom>
          <a:noFill/>
          <a:ln w="9525">
            <a:noFill/>
            <a:miter lim="800000"/>
            <a:headEnd/>
            <a:tailEnd/>
          </a:ln>
          <a:effectLst/>
        </p:spPr>
        <p:txBody>
          <a:bodyPr wrap="square">
            <a:spAutoFit/>
          </a:bodyPr>
          <a:lstStyle/>
          <a:p>
            <a:pPr marL="120650" indent="-120650" algn="just">
              <a:lnSpc>
                <a:spcPct val="90000"/>
              </a:lnSpc>
              <a:spcBef>
                <a:spcPts val="0"/>
              </a:spcBef>
              <a:buFontTx/>
              <a:buChar char="•"/>
            </a:pPr>
            <a:r>
              <a:rPr lang="zh-CN" altLang="en-US" dirty="0" smtClean="0">
                <a:solidFill>
                  <a:srgbClr val="FFFFFF"/>
                </a:solidFill>
                <a:latin typeface="宋体" pitchFamily="2" charset="-122"/>
                <a:ea typeface="宋体" pitchFamily="2" charset="-122"/>
                <a:cs typeface="Arial" charset="0"/>
              </a:rPr>
              <a:t>从运作模式上看将经历三个阶段</a:t>
            </a:r>
            <a:endParaRPr lang="en-US" altLang="zh-CN" dirty="0">
              <a:solidFill>
                <a:srgbClr val="FFFFFF"/>
              </a:solidFill>
              <a:latin typeface="宋体" pitchFamily="2" charset="-122"/>
              <a:ea typeface="宋体" pitchFamily="2" charset="-122"/>
              <a:cs typeface="Arial" charset="0"/>
            </a:endParaRPr>
          </a:p>
          <a:p>
            <a:pPr marL="120650" indent="-120650" algn="just">
              <a:lnSpc>
                <a:spcPct val="90000"/>
              </a:lnSpc>
              <a:spcBef>
                <a:spcPts val="0"/>
              </a:spcBef>
              <a:buFontTx/>
              <a:buChar char="•"/>
            </a:pPr>
            <a:r>
              <a:rPr lang="zh-CN" altLang="en-US" dirty="0" smtClean="0">
                <a:solidFill>
                  <a:srgbClr val="FFFFFF"/>
                </a:solidFill>
                <a:latin typeface="宋体" pitchFamily="2" charset="-122"/>
                <a:ea typeface="宋体" pitchFamily="2" charset="-122"/>
                <a:cs typeface="Arial" charset="0"/>
              </a:rPr>
              <a:t>第一个发展阶段是提供信息阶段</a:t>
            </a:r>
            <a:endParaRPr lang="en-US" altLang="zh-CN" dirty="0">
              <a:solidFill>
                <a:srgbClr val="FFFFFF"/>
              </a:solidFill>
              <a:latin typeface="宋体" pitchFamily="2" charset="-122"/>
              <a:ea typeface="宋体" pitchFamily="2" charset="-122"/>
              <a:cs typeface="Arial" charset="0"/>
            </a:endParaRPr>
          </a:p>
          <a:p>
            <a:pPr marL="120650" indent="-120650" algn="just">
              <a:lnSpc>
                <a:spcPct val="90000"/>
              </a:lnSpc>
              <a:spcBef>
                <a:spcPts val="0"/>
              </a:spcBef>
              <a:buFontTx/>
              <a:buChar char="•"/>
            </a:pPr>
            <a:r>
              <a:rPr lang="zh-CN" altLang="en-US" dirty="0" smtClean="0">
                <a:solidFill>
                  <a:srgbClr val="FFFFFF"/>
                </a:solidFill>
                <a:latin typeface="宋体" pitchFamily="2" charset="-122"/>
                <a:ea typeface="宋体" pitchFamily="2" charset="-122"/>
                <a:cs typeface="Arial" charset="0"/>
              </a:rPr>
              <a:t>第二个发展阶段是提供交易平台阶段</a:t>
            </a:r>
            <a:endParaRPr lang="en-US" altLang="zh-CN" dirty="0">
              <a:solidFill>
                <a:srgbClr val="FFFFFF"/>
              </a:solidFill>
              <a:latin typeface="宋体" pitchFamily="2" charset="-122"/>
              <a:ea typeface="宋体" pitchFamily="2" charset="-122"/>
              <a:cs typeface="Arial" charset="0"/>
            </a:endParaRPr>
          </a:p>
          <a:p>
            <a:pPr marL="120650" indent="-120650" algn="just">
              <a:lnSpc>
                <a:spcPct val="90000"/>
              </a:lnSpc>
              <a:spcBef>
                <a:spcPts val="0"/>
              </a:spcBef>
              <a:buFontTx/>
              <a:buChar char="•"/>
            </a:pPr>
            <a:r>
              <a:rPr lang="zh-CN" altLang="en-US" dirty="0" smtClean="0">
                <a:solidFill>
                  <a:srgbClr val="FFFFFF"/>
                </a:solidFill>
                <a:latin typeface="宋体" pitchFamily="2" charset="-122"/>
                <a:ea typeface="宋体" pitchFamily="2" charset="-122"/>
                <a:cs typeface="Arial" charset="0"/>
              </a:rPr>
              <a:t>第三个发展阶段是提供以用户为导向的全方位服务阶段</a:t>
            </a:r>
            <a:endParaRPr lang="en-US" altLang="zh-CN" dirty="0">
              <a:solidFill>
                <a:srgbClr val="FFFFFF"/>
              </a:solidFill>
              <a:latin typeface="宋体" pitchFamily="2" charset="-122"/>
              <a:ea typeface="宋体" pitchFamily="2" charset="-122"/>
              <a:cs typeface="Arial" charset="0"/>
            </a:endParaRPr>
          </a:p>
        </p:txBody>
      </p:sp>
      <p:sp>
        <p:nvSpPr>
          <p:cNvPr id="110607" name="Text Box 15"/>
          <p:cNvSpPr txBox="1">
            <a:spLocks noChangeArrowheads="1"/>
          </p:cNvSpPr>
          <p:nvPr/>
        </p:nvSpPr>
        <p:spPr bwMode="gray">
          <a:xfrm>
            <a:off x="5815012" y="3429001"/>
            <a:ext cx="1957388" cy="2585323"/>
          </a:xfrm>
          <a:prstGeom prst="rect">
            <a:avLst/>
          </a:prstGeom>
          <a:noFill/>
          <a:ln w="9525">
            <a:noFill/>
            <a:miter lim="800000"/>
            <a:headEnd/>
            <a:tailEnd/>
          </a:ln>
          <a:effectLst/>
        </p:spPr>
        <p:txBody>
          <a:bodyPr wrap="square">
            <a:spAutoFit/>
          </a:bodyPr>
          <a:lstStyle/>
          <a:p>
            <a:pPr marL="120650" indent="-120650" algn="just">
              <a:lnSpc>
                <a:spcPct val="90000"/>
              </a:lnSpc>
              <a:spcBef>
                <a:spcPts val="0"/>
              </a:spcBef>
              <a:buFontTx/>
              <a:buChar char="•"/>
            </a:pPr>
            <a:r>
              <a:rPr lang="zh-CN" altLang="en-US" dirty="0" smtClean="0">
                <a:solidFill>
                  <a:srgbClr val="FFFFFF"/>
                </a:solidFill>
                <a:latin typeface="宋体" pitchFamily="2" charset="-122"/>
                <a:ea typeface="宋体" pitchFamily="2" charset="-122"/>
                <a:cs typeface="Arial" charset="0"/>
              </a:rPr>
              <a:t>大力发展基于互联网的我国政府部门提供的房地产信息服务对房地产管理部门、房地产中介企业、房地产开发企业以及房地产需求者四者来说是共赢的</a:t>
            </a:r>
            <a:endParaRPr lang="en-US" altLang="zh-CN" dirty="0">
              <a:solidFill>
                <a:srgbClr val="FFFFFF"/>
              </a:solidFill>
              <a:latin typeface="宋体" pitchFamily="2" charset="-122"/>
              <a:ea typeface="宋体" pitchFamily="2" charset="-122"/>
              <a:cs typeface="Arial" charset="0"/>
            </a:endParaRPr>
          </a:p>
        </p:txBody>
      </p:sp>
      <p:sp>
        <p:nvSpPr>
          <p:cNvPr id="110608" name="Text Box 16"/>
          <p:cNvSpPr txBox="1">
            <a:spLocks noChangeArrowheads="1"/>
          </p:cNvSpPr>
          <p:nvPr/>
        </p:nvSpPr>
        <p:spPr bwMode="black">
          <a:xfrm>
            <a:off x="1357290" y="2786058"/>
            <a:ext cx="1606550" cy="461665"/>
          </a:xfrm>
          <a:prstGeom prst="rect">
            <a:avLst/>
          </a:prstGeom>
          <a:noFill/>
          <a:ln w="9525" algn="ctr">
            <a:noFill/>
            <a:miter lim="800000"/>
            <a:headEnd/>
            <a:tailEnd/>
          </a:ln>
          <a:effectLst/>
        </p:spPr>
        <p:txBody>
          <a:bodyPr>
            <a:spAutoFit/>
          </a:bodyPr>
          <a:lstStyle/>
          <a:p>
            <a:pPr algn="ctr">
              <a:spcBef>
                <a:spcPct val="50000"/>
              </a:spcBef>
            </a:pPr>
            <a:r>
              <a:rPr lang="zh-CN" altLang="en-US" sz="2400" b="1" dirty="0" smtClean="0">
                <a:solidFill>
                  <a:srgbClr val="000000"/>
                </a:solidFill>
                <a:latin typeface="宋体" pitchFamily="2" charset="-122"/>
                <a:ea typeface="宋体" pitchFamily="2" charset="-122"/>
                <a:cs typeface="Arial" charset="0"/>
              </a:rPr>
              <a:t>必要性</a:t>
            </a:r>
            <a:endParaRPr lang="en-US" altLang="zh-CN" sz="2400" b="1" dirty="0">
              <a:solidFill>
                <a:srgbClr val="000000"/>
              </a:solidFill>
              <a:latin typeface="宋体" pitchFamily="2" charset="-122"/>
              <a:ea typeface="宋体" pitchFamily="2" charset="-122"/>
              <a:cs typeface="Arial" charset="0"/>
            </a:endParaRPr>
          </a:p>
        </p:txBody>
      </p:sp>
      <p:sp>
        <p:nvSpPr>
          <p:cNvPr id="110609" name="Text Box 17"/>
          <p:cNvSpPr txBox="1">
            <a:spLocks noChangeArrowheads="1"/>
          </p:cNvSpPr>
          <p:nvPr/>
        </p:nvSpPr>
        <p:spPr bwMode="black">
          <a:xfrm>
            <a:off x="3571868" y="2428868"/>
            <a:ext cx="1928826" cy="830997"/>
          </a:xfrm>
          <a:prstGeom prst="rect">
            <a:avLst/>
          </a:prstGeom>
          <a:noFill/>
          <a:ln w="9525" algn="ctr">
            <a:noFill/>
            <a:miter lim="800000"/>
            <a:headEnd/>
            <a:tailEnd/>
          </a:ln>
          <a:effectLst/>
        </p:spPr>
        <p:txBody>
          <a:bodyPr wrap="square">
            <a:spAutoFit/>
          </a:bodyPr>
          <a:lstStyle/>
          <a:p>
            <a:pPr algn="ctr">
              <a:spcBef>
                <a:spcPts val="0"/>
              </a:spcBef>
            </a:pPr>
            <a:r>
              <a:rPr lang="zh-CN" altLang="en-US" sz="2400" b="1" dirty="0" smtClean="0">
                <a:solidFill>
                  <a:srgbClr val="000000"/>
                </a:solidFill>
                <a:latin typeface="宋体" pitchFamily="2" charset="-122"/>
                <a:ea typeface="宋体" pitchFamily="2" charset="-122"/>
                <a:cs typeface="Arial" charset="0"/>
              </a:rPr>
              <a:t>运作模式与</a:t>
            </a:r>
            <a:endParaRPr lang="en-US" altLang="zh-CN" sz="2400" b="1" dirty="0" smtClean="0">
              <a:solidFill>
                <a:srgbClr val="000000"/>
              </a:solidFill>
              <a:latin typeface="宋体" pitchFamily="2" charset="-122"/>
              <a:ea typeface="宋体" pitchFamily="2" charset="-122"/>
              <a:cs typeface="Arial" charset="0"/>
            </a:endParaRPr>
          </a:p>
          <a:p>
            <a:pPr algn="ctr">
              <a:spcBef>
                <a:spcPts val="0"/>
              </a:spcBef>
            </a:pPr>
            <a:r>
              <a:rPr lang="zh-CN" altLang="en-US" sz="2400" b="1" dirty="0" smtClean="0">
                <a:solidFill>
                  <a:srgbClr val="000000"/>
                </a:solidFill>
                <a:latin typeface="宋体" pitchFamily="2" charset="-122"/>
                <a:ea typeface="宋体" pitchFamily="2" charset="-122"/>
                <a:cs typeface="Arial" charset="0"/>
              </a:rPr>
              <a:t>发展阶段</a:t>
            </a:r>
            <a:endParaRPr lang="en-US" altLang="zh-CN" sz="2400" b="1" dirty="0">
              <a:solidFill>
                <a:srgbClr val="000000"/>
              </a:solidFill>
              <a:latin typeface="宋体" pitchFamily="2" charset="-122"/>
              <a:ea typeface="宋体" pitchFamily="2" charset="-122"/>
              <a:cs typeface="Arial" charset="0"/>
            </a:endParaRPr>
          </a:p>
        </p:txBody>
      </p:sp>
      <p:sp>
        <p:nvSpPr>
          <p:cNvPr id="110610" name="Text Box 18"/>
          <p:cNvSpPr txBox="1">
            <a:spLocks noChangeArrowheads="1"/>
          </p:cNvSpPr>
          <p:nvPr/>
        </p:nvSpPr>
        <p:spPr bwMode="black">
          <a:xfrm>
            <a:off x="6000760" y="2857496"/>
            <a:ext cx="1606550" cy="461665"/>
          </a:xfrm>
          <a:prstGeom prst="rect">
            <a:avLst/>
          </a:prstGeom>
          <a:noFill/>
          <a:ln w="9525" algn="ctr">
            <a:noFill/>
            <a:miter lim="800000"/>
            <a:headEnd/>
            <a:tailEnd/>
          </a:ln>
          <a:effectLst/>
        </p:spPr>
        <p:txBody>
          <a:bodyPr>
            <a:spAutoFit/>
          </a:bodyPr>
          <a:lstStyle/>
          <a:p>
            <a:pPr algn="ctr">
              <a:spcBef>
                <a:spcPct val="50000"/>
              </a:spcBef>
            </a:pPr>
            <a:r>
              <a:rPr lang="zh-CN" altLang="en-US" sz="2400" b="1" dirty="0" smtClean="0">
                <a:solidFill>
                  <a:srgbClr val="000000"/>
                </a:solidFill>
                <a:ea typeface="宋体" charset="-122"/>
                <a:cs typeface="Arial" charset="0"/>
              </a:rPr>
              <a:t>共赢性</a:t>
            </a:r>
            <a:endParaRPr lang="en-US" altLang="zh-CN" sz="2400" b="1" dirty="0">
              <a:solidFill>
                <a:srgbClr val="000000"/>
              </a:solidFill>
              <a:ea typeface="宋体" charset="-122"/>
              <a:cs typeface="Arial" charset="0"/>
            </a:endParaRPr>
          </a:p>
        </p:txBody>
      </p:sp>
      <p:sp>
        <p:nvSpPr>
          <p:cNvPr id="110611" name="Rectangle 19"/>
          <p:cNvSpPr>
            <a:spLocks noChangeArrowheads="1"/>
          </p:cNvSpPr>
          <p:nvPr/>
        </p:nvSpPr>
        <p:spPr bwMode="auto">
          <a:xfrm>
            <a:off x="357158" y="1357298"/>
            <a:ext cx="8286808" cy="1107996"/>
          </a:xfrm>
          <a:prstGeom prst="rect">
            <a:avLst/>
          </a:prstGeom>
          <a:noFill/>
          <a:ln w="9525" algn="ctr">
            <a:noFill/>
            <a:miter lim="800000"/>
            <a:headEnd/>
            <a:tailEnd/>
          </a:ln>
          <a:effectLst/>
        </p:spPr>
        <p:txBody>
          <a:bodyPr wrap="square">
            <a:spAutoFit/>
          </a:bodyPr>
          <a:lstStyle/>
          <a:p>
            <a:pPr algn="just" eaLnBrk="0" hangingPunct="0">
              <a:buClr>
                <a:srgbClr val="D7181F"/>
              </a:buClr>
              <a:buFont typeface="Wingdings" pitchFamily="2" charset="2"/>
              <a:buNone/>
            </a:pPr>
            <a:r>
              <a:rPr lang="zh-CN" altLang="en-US" sz="2200" dirty="0" smtClean="0">
                <a:solidFill>
                  <a:schemeClr val="tx2"/>
                </a:solidFill>
                <a:ea typeface="宋体" charset="-122"/>
                <a:cs typeface="Arial" charset="0"/>
              </a:rPr>
              <a:t>国内研究主要集中在由政府部门提供的基于互联网的房地产信息服务的必要性、政府部门提供基于互联网的信息服务的运作模式与发展阶段、政府部门提供基于互联网的信息服务的共赢性三个方面</a:t>
            </a:r>
            <a:endParaRPr lang="en-US" altLang="zh-CN" sz="2200" dirty="0">
              <a:solidFill>
                <a:schemeClr val="tx2"/>
              </a:solidFill>
              <a:ea typeface="宋体" charset="-122"/>
              <a:cs typeface="Arial" charset="0"/>
            </a:endParaRPr>
          </a:p>
        </p:txBody>
      </p:sp>
      <p:sp>
        <p:nvSpPr>
          <p:cNvPr id="110615" name="Rectangle 23"/>
          <p:cNvSpPr>
            <a:spLocks noGrp="1" noChangeArrowheads="1"/>
          </p:cNvSpPr>
          <p:nvPr>
            <p:ph type="title"/>
          </p:nvPr>
        </p:nvSpPr>
        <p:spPr/>
        <p:txBody>
          <a:bodyPr/>
          <a:lstStyle/>
          <a:p>
            <a:r>
              <a:rPr lang="zh-CN" altLang="en-US" sz="4000" dirty="0" smtClean="0">
                <a:ea typeface="宋体" charset="-122"/>
              </a:rPr>
              <a:t>研究综述之文献综述</a:t>
            </a:r>
            <a:endParaRPr lang="en-US" altLang="zh-CN" sz="4000" dirty="0">
              <a:ea typeface="宋体" charset="-122"/>
            </a:endParaRPr>
          </a:p>
        </p:txBody>
      </p:sp>
    </p:spTree>
  </p:cSld>
  <p:clrMapOvr>
    <a:masterClrMapping/>
  </p:clrMapOvr>
  <p:transition>
    <p:wedg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t>发展建议</a:t>
            </a:r>
            <a:endParaRPr lang="zh-CN" altLang="en-US" sz="4000" dirty="0"/>
          </a:p>
        </p:txBody>
      </p:sp>
      <p:grpSp>
        <p:nvGrpSpPr>
          <p:cNvPr id="3" name="Group 3"/>
          <p:cNvGrpSpPr>
            <a:grpSpLocks/>
          </p:cNvGrpSpPr>
          <p:nvPr/>
        </p:nvGrpSpPr>
        <p:grpSpPr bwMode="auto">
          <a:xfrm>
            <a:off x="1219200" y="1831975"/>
            <a:ext cx="2170113" cy="4035425"/>
            <a:chOff x="720" y="1296"/>
            <a:chExt cx="1367" cy="2542"/>
          </a:xfrm>
        </p:grpSpPr>
        <p:sp>
          <p:nvSpPr>
            <p:cNvPr id="5" name="AutoShape 4"/>
            <p:cNvSpPr>
              <a:spLocks noChangeArrowheads="1"/>
            </p:cNvSpPr>
            <p:nvPr/>
          </p:nvSpPr>
          <p:spPr bwMode="gray">
            <a:xfrm>
              <a:off x="720" y="1490"/>
              <a:ext cx="1363" cy="1800"/>
            </a:xfrm>
            <a:prstGeom prst="roundRect">
              <a:avLst>
                <a:gd name="adj" fmla="val 17509"/>
              </a:avLst>
            </a:prstGeom>
            <a:gradFill rotWithShape="1">
              <a:gsLst>
                <a:gs pos="0">
                  <a:srgbClr val="4E91D4"/>
                </a:gs>
                <a:gs pos="100000">
                  <a:srgbClr val="3477A4"/>
                </a:gs>
              </a:gsLst>
              <a:lin ang="2700000" scaled="1"/>
            </a:gradFill>
            <a:ln w="9525">
              <a:noFill/>
              <a:round/>
              <a:headEnd/>
              <a:tailEnd/>
            </a:ln>
            <a:effectLst/>
          </p:spPr>
          <p:txBody>
            <a:bodyPr wrap="none" anchor="ctr"/>
            <a:lstStyle/>
            <a:p>
              <a:endParaRPr lang="zh-CN" altLang="en-US"/>
            </a:p>
          </p:txBody>
        </p:sp>
        <p:sp>
          <p:nvSpPr>
            <p:cNvPr id="6" name="AutoShape 5"/>
            <p:cNvSpPr>
              <a:spLocks noChangeArrowheads="1"/>
            </p:cNvSpPr>
            <p:nvPr/>
          </p:nvSpPr>
          <p:spPr bwMode="gray">
            <a:xfrm>
              <a:off x="741" y="1495"/>
              <a:ext cx="1322" cy="1766"/>
            </a:xfrm>
            <a:prstGeom prst="roundRect">
              <a:avLst>
                <a:gd name="adj" fmla="val 16667"/>
              </a:avLst>
            </a:prstGeom>
            <a:solidFill>
              <a:srgbClr val="3CA1E6"/>
            </a:solidFill>
            <a:ln w="9525">
              <a:noFill/>
              <a:round/>
              <a:headEnd/>
              <a:tailEnd/>
            </a:ln>
            <a:effectLst/>
          </p:spPr>
          <p:txBody>
            <a:bodyPr wrap="none" anchor="ctr"/>
            <a:lstStyle/>
            <a:p>
              <a:endParaRPr lang="zh-CN" altLang="en-US"/>
            </a:p>
          </p:txBody>
        </p:sp>
        <p:sp>
          <p:nvSpPr>
            <p:cNvPr id="7" name="AutoShape 6"/>
            <p:cNvSpPr>
              <a:spLocks noChangeArrowheads="1"/>
            </p:cNvSpPr>
            <p:nvPr/>
          </p:nvSpPr>
          <p:spPr bwMode="gray">
            <a:xfrm>
              <a:off x="752" y="2795"/>
              <a:ext cx="1304" cy="447"/>
            </a:xfrm>
            <a:prstGeom prst="roundRect">
              <a:avLst>
                <a:gd name="adj" fmla="val 50000"/>
              </a:avLst>
            </a:prstGeom>
            <a:gradFill rotWithShape="1">
              <a:gsLst>
                <a:gs pos="0">
                  <a:srgbClr val="3CA1E6">
                    <a:alpha val="0"/>
                  </a:srgbClr>
                </a:gs>
                <a:gs pos="100000">
                  <a:srgbClr val="3CA1E6">
                    <a:gamma/>
                    <a:tint val="51373"/>
                    <a:invGamma/>
                  </a:srgbClr>
                </a:gs>
              </a:gsLst>
              <a:lin ang="5400000" scaled="1"/>
            </a:gradFill>
            <a:ln w="9525">
              <a:noFill/>
              <a:round/>
              <a:headEnd/>
              <a:tailEnd/>
            </a:ln>
            <a:effectLst/>
          </p:spPr>
          <p:txBody>
            <a:bodyPr wrap="none" anchor="ctr"/>
            <a:lstStyle/>
            <a:p>
              <a:endParaRPr lang="zh-CN" altLang="en-US"/>
            </a:p>
          </p:txBody>
        </p:sp>
        <p:sp>
          <p:nvSpPr>
            <p:cNvPr id="8" name="AutoShape 7"/>
            <p:cNvSpPr>
              <a:spLocks noChangeArrowheads="1"/>
            </p:cNvSpPr>
            <p:nvPr/>
          </p:nvSpPr>
          <p:spPr bwMode="gray">
            <a:xfrm>
              <a:off x="752" y="1509"/>
              <a:ext cx="1304" cy="446"/>
            </a:xfrm>
            <a:prstGeom prst="roundRect">
              <a:avLst>
                <a:gd name="adj" fmla="val 50000"/>
              </a:avLst>
            </a:prstGeom>
            <a:gradFill rotWithShape="1">
              <a:gsLst>
                <a:gs pos="0">
                  <a:srgbClr val="3CA1E6">
                    <a:gamma/>
                    <a:tint val="33333"/>
                    <a:invGamma/>
                  </a:srgbClr>
                </a:gs>
                <a:gs pos="100000">
                  <a:srgbClr val="3CA1E6">
                    <a:alpha val="0"/>
                  </a:srgbClr>
                </a:gs>
              </a:gsLst>
              <a:lin ang="5400000" scaled="1"/>
            </a:gradFill>
            <a:ln w="9525">
              <a:noFill/>
              <a:round/>
              <a:headEnd/>
              <a:tailEnd/>
            </a:ln>
            <a:effectLst/>
          </p:spPr>
          <p:txBody>
            <a:bodyPr wrap="none" anchor="ctr"/>
            <a:lstStyle/>
            <a:p>
              <a:endParaRPr lang="zh-CN" altLang="en-US"/>
            </a:p>
          </p:txBody>
        </p:sp>
        <p:sp>
          <p:nvSpPr>
            <p:cNvPr id="9" name="AutoShape 8"/>
            <p:cNvSpPr>
              <a:spLocks noChangeArrowheads="1"/>
            </p:cNvSpPr>
            <p:nvPr/>
          </p:nvSpPr>
          <p:spPr bwMode="gray">
            <a:xfrm>
              <a:off x="724" y="3290"/>
              <a:ext cx="1363" cy="548"/>
            </a:xfrm>
            <a:prstGeom prst="roundRect">
              <a:avLst>
                <a:gd name="adj" fmla="val 40389"/>
              </a:avLst>
            </a:prstGeom>
            <a:gradFill rotWithShape="1">
              <a:gsLst>
                <a:gs pos="0">
                  <a:srgbClr val="729EB4"/>
                </a:gs>
                <a:gs pos="100000">
                  <a:schemeClr val="bg1"/>
                </a:gs>
              </a:gsLst>
              <a:lin ang="5400000" scaled="1"/>
            </a:gradFill>
            <a:ln w="9525">
              <a:noFill/>
              <a:round/>
              <a:headEnd/>
              <a:tailEnd/>
            </a:ln>
            <a:effectLst/>
          </p:spPr>
          <p:txBody>
            <a:bodyPr wrap="none" anchor="ctr"/>
            <a:lstStyle/>
            <a:p>
              <a:endParaRPr lang="zh-CN" altLang="en-US"/>
            </a:p>
          </p:txBody>
        </p:sp>
        <p:sp>
          <p:nvSpPr>
            <p:cNvPr id="10" name="AutoShape 9"/>
            <p:cNvSpPr>
              <a:spLocks noChangeArrowheads="1"/>
            </p:cNvSpPr>
            <p:nvPr/>
          </p:nvSpPr>
          <p:spPr bwMode="gray">
            <a:xfrm>
              <a:off x="752" y="3305"/>
              <a:ext cx="1304" cy="487"/>
            </a:xfrm>
            <a:prstGeom prst="roundRect">
              <a:avLst>
                <a:gd name="adj" fmla="val 50000"/>
              </a:avLst>
            </a:prstGeom>
            <a:gradFill rotWithShape="1">
              <a:gsLst>
                <a:gs pos="0">
                  <a:srgbClr val="7DAFD4"/>
                </a:gs>
                <a:gs pos="100000">
                  <a:schemeClr val="bg1"/>
                </a:gs>
              </a:gsLst>
              <a:lin ang="5400000" scaled="1"/>
            </a:gradFill>
            <a:ln w="9525">
              <a:noFill/>
              <a:round/>
              <a:headEnd/>
              <a:tailEnd/>
            </a:ln>
            <a:effectLst/>
          </p:spPr>
          <p:txBody>
            <a:bodyPr wrap="none" anchor="ctr"/>
            <a:lstStyle/>
            <a:p>
              <a:endParaRPr lang="zh-CN" altLang="en-US"/>
            </a:p>
          </p:txBody>
        </p:sp>
        <p:grpSp>
          <p:nvGrpSpPr>
            <p:cNvPr id="4" name="Group 10"/>
            <p:cNvGrpSpPr>
              <a:grpSpLocks/>
            </p:cNvGrpSpPr>
            <p:nvPr/>
          </p:nvGrpSpPr>
          <p:grpSpPr bwMode="auto">
            <a:xfrm>
              <a:off x="1189" y="1296"/>
              <a:ext cx="405" cy="405"/>
              <a:chOff x="1289" y="582"/>
              <a:chExt cx="668" cy="668"/>
            </a:xfrm>
          </p:grpSpPr>
          <p:sp>
            <p:nvSpPr>
              <p:cNvPr id="14" name="Oval 11"/>
              <p:cNvSpPr>
                <a:spLocks noChangeArrowheads="1"/>
              </p:cNvSpPr>
              <p:nvPr/>
            </p:nvSpPr>
            <p:spPr bwMode="gray">
              <a:xfrm>
                <a:off x="1289" y="582"/>
                <a:ext cx="668" cy="668"/>
              </a:xfrm>
              <a:prstGeom prst="ellipse">
                <a:avLst/>
              </a:prstGeom>
              <a:solidFill>
                <a:srgbClr val="333333"/>
              </a:solidFill>
              <a:ln w="38100" algn="ctr">
                <a:noFill/>
                <a:round/>
                <a:headEnd/>
                <a:tailEnd/>
              </a:ln>
              <a:effectLst/>
            </p:spPr>
            <p:txBody>
              <a:bodyPr anchor="ctr">
                <a:spAutoFit/>
              </a:bodyPr>
              <a:lstStyle/>
              <a:p>
                <a:endParaRPr lang="zh-CN" altLang="en-US"/>
              </a:p>
            </p:txBody>
          </p:sp>
          <p:sp>
            <p:nvSpPr>
              <p:cNvPr id="15" name="Oval 12"/>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16" name="Oval 13"/>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17" name="Oval 14"/>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18" name="Oval 15"/>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sp>
          <p:nvSpPr>
            <p:cNvPr id="12" name="Text Box 16"/>
            <p:cNvSpPr txBox="1">
              <a:spLocks noChangeArrowheads="1"/>
            </p:cNvSpPr>
            <p:nvPr/>
          </p:nvSpPr>
          <p:spPr bwMode="gray">
            <a:xfrm>
              <a:off x="1276" y="1354"/>
              <a:ext cx="224" cy="291"/>
            </a:xfrm>
            <a:prstGeom prst="rect">
              <a:avLst/>
            </a:prstGeom>
            <a:noFill/>
            <a:ln w="9525" algn="ctr">
              <a:noFill/>
              <a:miter lim="800000"/>
              <a:headEnd/>
              <a:tailEnd/>
            </a:ln>
            <a:effectLst/>
          </p:spPr>
          <p:txBody>
            <a:bodyPr wrap="none">
              <a:spAutoFit/>
            </a:bodyPr>
            <a:lstStyle/>
            <a:p>
              <a:pPr algn="ctr"/>
              <a:r>
                <a:rPr lang="en-US" altLang="zh-CN" sz="2400" dirty="0" smtClean="0">
                  <a:solidFill>
                    <a:srgbClr val="000000"/>
                  </a:solidFill>
                  <a:ea typeface="宋体" charset="-122"/>
                </a:rPr>
                <a:t>4</a:t>
              </a:r>
              <a:endParaRPr lang="en-US" altLang="zh-CN" dirty="0">
                <a:ea typeface="宋体" charset="-122"/>
              </a:endParaRPr>
            </a:p>
          </p:txBody>
        </p:sp>
        <p:sp>
          <p:nvSpPr>
            <p:cNvPr id="13" name="Text Box 17"/>
            <p:cNvSpPr txBox="1">
              <a:spLocks noChangeArrowheads="1"/>
            </p:cNvSpPr>
            <p:nvPr/>
          </p:nvSpPr>
          <p:spPr bwMode="gray">
            <a:xfrm>
              <a:off x="768" y="1776"/>
              <a:ext cx="1296" cy="1367"/>
            </a:xfrm>
            <a:prstGeom prst="rect">
              <a:avLst/>
            </a:prstGeom>
            <a:noFill/>
            <a:ln w="9525" algn="ctr">
              <a:noFill/>
              <a:miter lim="800000"/>
              <a:headEnd/>
              <a:tailEnd/>
            </a:ln>
            <a:effectLst/>
          </p:spPr>
          <p:txBody>
            <a:bodyPr>
              <a:spAutoFit/>
            </a:bodyPr>
            <a:lstStyle/>
            <a:p>
              <a:pPr>
                <a:spcAft>
                  <a:spcPts val="600"/>
                </a:spcAft>
              </a:pPr>
              <a:r>
                <a:rPr lang="zh-CN" altLang="en-US" b="1" dirty="0" smtClean="0">
                  <a:latin typeface="宋体" pitchFamily="2" charset="-122"/>
                  <a:ea typeface="宋体" pitchFamily="2" charset="-122"/>
                </a:rPr>
                <a:t>增加实时咨询服务</a:t>
              </a:r>
              <a:endParaRPr lang="en-US" altLang="zh-CN" b="1" dirty="0" smtClean="0">
                <a:latin typeface="宋体" pitchFamily="2" charset="-122"/>
                <a:ea typeface="宋体" pitchFamily="2" charset="-122"/>
              </a:endParaRPr>
            </a:p>
            <a:p>
              <a:pPr>
                <a:buFont typeface="Wingdings" pitchFamily="2" charset="2"/>
                <a:buChar char="Ø"/>
              </a:pPr>
              <a:r>
                <a:rPr lang="zh-CN" altLang="en-US" sz="1600" dirty="0" smtClean="0">
                  <a:latin typeface="宋体" pitchFamily="2" charset="-122"/>
                  <a:ea typeface="宋体" pitchFamily="2" charset="-122"/>
                </a:rPr>
                <a:t>现有交互往往是非同步的</a:t>
              </a:r>
              <a:endParaRPr lang="en-US" altLang="zh-CN" sz="1600" dirty="0" smtClean="0">
                <a:latin typeface="宋体" pitchFamily="2" charset="-122"/>
                <a:ea typeface="宋体" pitchFamily="2" charset="-122"/>
              </a:endParaRPr>
            </a:p>
            <a:p>
              <a:pPr>
                <a:buFont typeface="Wingdings" pitchFamily="2" charset="2"/>
                <a:buChar char="Ø"/>
              </a:pPr>
              <a:r>
                <a:rPr lang="zh-CN" altLang="en-US" sz="1600" dirty="0" smtClean="0">
                  <a:latin typeface="宋体" pitchFamily="2" charset="-122"/>
                  <a:ea typeface="宋体" pitchFamily="2" charset="-122"/>
                </a:rPr>
                <a:t>服务者与信息用户通过类似网上聊天的方式及时沟通交流，可以采取每周固定时间段等方法</a:t>
              </a:r>
              <a:endParaRPr lang="en-US" altLang="zh-CN" sz="1600" dirty="0">
                <a:latin typeface="宋体" pitchFamily="2" charset="-122"/>
                <a:ea typeface="宋体" pitchFamily="2" charset="-122"/>
              </a:endParaRPr>
            </a:p>
          </p:txBody>
        </p:sp>
      </p:grpSp>
      <p:grpSp>
        <p:nvGrpSpPr>
          <p:cNvPr id="11" name="Group 18"/>
          <p:cNvGrpSpPr>
            <a:grpSpLocks/>
          </p:cNvGrpSpPr>
          <p:nvPr/>
        </p:nvGrpSpPr>
        <p:grpSpPr bwMode="auto">
          <a:xfrm>
            <a:off x="3581400" y="1831975"/>
            <a:ext cx="2166938" cy="4035425"/>
            <a:chOff x="2208" y="1296"/>
            <a:chExt cx="1365" cy="2542"/>
          </a:xfrm>
        </p:grpSpPr>
        <p:sp>
          <p:nvSpPr>
            <p:cNvPr id="20" name="AutoShape 19"/>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w="9525">
              <a:noFill/>
              <a:round/>
              <a:headEnd/>
              <a:tailEnd/>
            </a:ln>
            <a:effectLst/>
          </p:spPr>
          <p:txBody>
            <a:bodyPr wrap="none" anchor="ctr"/>
            <a:lstStyle/>
            <a:p>
              <a:endParaRPr lang="zh-CN" altLang="en-US"/>
            </a:p>
          </p:txBody>
        </p:sp>
        <p:sp>
          <p:nvSpPr>
            <p:cNvPr id="21" name="AutoShape 20"/>
            <p:cNvSpPr>
              <a:spLocks noChangeArrowheads="1"/>
            </p:cNvSpPr>
            <p:nvPr/>
          </p:nvSpPr>
          <p:spPr bwMode="gray">
            <a:xfrm>
              <a:off x="2229" y="1495"/>
              <a:ext cx="1322" cy="1766"/>
            </a:xfrm>
            <a:prstGeom prst="roundRect">
              <a:avLst>
                <a:gd name="adj" fmla="val 16667"/>
              </a:avLst>
            </a:prstGeom>
            <a:solidFill>
              <a:srgbClr val="73E77E"/>
            </a:solidFill>
            <a:ln w="9525">
              <a:noFill/>
              <a:round/>
              <a:headEnd/>
              <a:tailEnd/>
            </a:ln>
            <a:effectLst/>
          </p:spPr>
          <p:txBody>
            <a:bodyPr wrap="none" anchor="ctr"/>
            <a:lstStyle/>
            <a:p>
              <a:endParaRPr lang="zh-CN" altLang="en-US"/>
            </a:p>
          </p:txBody>
        </p:sp>
        <p:sp>
          <p:nvSpPr>
            <p:cNvPr id="22" name="AutoShape 21"/>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73E77E">
                    <a:gamma/>
                    <a:tint val="54510"/>
                    <a:invGamma/>
                  </a:srgbClr>
                </a:gs>
              </a:gsLst>
              <a:lin ang="5400000" scaled="1"/>
            </a:gradFill>
            <a:ln w="9525">
              <a:noFill/>
              <a:round/>
              <a:headEnd/>
              <a:tailEnd/>
            </a:ln>
            <a:effectLst/>
          </p:spPr>
          <p:txBody>
            <a:bodyPr wrap="none" anchor="ctr"/>
            <a:lstStyle/>
            <a:p>
              <a:endParaRPr lang="zh-CN" altLang="en-US"/>
            </a:p>
          </p:txBody>
        </p:sp>
        <p:sp>
          <p:nvSpPr>
            <p:cNvPr id="23" name="AutoShape 22"/>
            <p:cNvSpPr>
              <a:spLocks noChangeArrowheads="1"/>
            </p:cNvSpPr>
            <p:nvPr/>
          </p:nvSpPr>
          <p:spPr bwMode="gray">
            <a:xfrm>
              <a:off x="2240" y="1509"/>
              <a:ext cx="1304" cy="446"/>
            </a:xfrm>
            <a:prstGeom prst="roundRect">
              <a:avLst>
                <a:gd name="adj" fmla="val 50000"/>
              </a:avLst>
            </a:prstGeom>
            <a:gradFill rotWithShape="1">
              <a:gsLst>
                <a:gs pos="0">
                  <a:srgbClr val="73E77E">
                    <a:gamma/>
                    <a:tint val="33333"/>
                    <a:invGamma/>
                  </a:srgbClr>
                </a:gs>
                <a:gs pos="100000">
                  <a:srgbClr val="73E77E"/>
                </a:gs>
              </a:gsLst>
              <a:lin ang="5400000" scaled="1"/>
            </a:gradFill>
            <a:ln w="9525">
              <a:noFill/>
              <a:round/>
              <a:headEnd/>
              <a:tailEnd/>
            </a:ln>
            <a:effectLst/>
          </p:spPr>
          <p:txBody>
            <a:bodyPr wrap="none" anchor="ctr"/>
            <a:lstStyle/>
            <a:p>
              <a:endParaRPr lang="zh-CN" altLang="en-US"/>
            </a:p>
          </p:txBody>
        </p:sp>
        <p:sp>
          <p:nvSpPr>
            <p:cNvPr id="24" name="Oval 23"/>
            <p:cNvSpPr>
              <a:spLocks noChangeArrowheads="1"/>
            </p:cNvSpPr>
            <p:nvPr/>
          </p:nvSpPr>
          <p:spPr bwMode="gray">
            <a:xfrm>
              <a:off x="2677" y="1296"/>
              <a:ext cx="405" cy="405"/>
            </a:xfrm>
            <a:prstGeom prst="ellipse">
              <a:avLst/>
            </a:prstGeom>
            <a:solidFill>
              <a:srgbClr val="333333"/>
            </a:solidFill>
            <a:ln w="38100" algn="ctr">
              <a:noFill/>
              <a:round/>
              <a:headEnd/>
              <a:tailEnd/>
            </a:ln>
            <a:effectLst/>
          </p:spPr>
          <p:txBody>
            <a:bodyPr anchor="ctr">
              <a:spAutoFit/>
            </a:bodyPr>
            <a:lstStyle/>
            <a:p>
              <a:endParaRPr lang="zh-CN" altLang="en-US"/>
            </a:p>
          </p:txBody>
        </p:sp>
        <p:sp>
          <p:nvSpPr>
            <p:cNvPr id="25" name="Oval 24"/>
            <p:cNvSpPr>
              <a:spLocks noChangeArrowheads="1"/>
            </p:cNvSpPr>
            <p:nvPr/>
          </p:nvSpPr>
          <p:spPr bwMode="gray">
            <a:xfrm>
              <a:off x="2681" y="1299"/>
              <a:ext cx="392" cy="39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26" name="Oval 25"/>
            <p:cNvSpPr>
              <a:spLocks noChangeArrowheads="1"/>
            </p:cNvSpPr>
            <p:nvPr/>
          </p:nvSpPr>
          <p:spPr bwMode="gray">
            <a:xfrm>
              <a:off x="2686" y="1301"/>
              <a:ext cx="383" cy="383"/>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27" name="Oval 26"/>
            <p:cNvSpPr>
              <a:spLocks noChangeArrowheads="1"/>
            </p:cNvSpPr>
            <p:nvPr/>
          </p:nvSpPr>
          <p:spPr bwMode="gray">
            <a:xfrm>
              <a:off x="2690" y="1305"/>
              <a:ext cx="364" cy="357"/>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28" name="Oval 27"/>
            <p:cNvSpPr>
              <a:spLocks noChangeArrowheads="1"/>
            </p:cNvSpPr>
            <p:nvPr/>
          </p:nvSpPr>
          <p:spPr bwMode="gray">
            <a:xfrm>
              <a:off x="2712" y="1315"/>
              <a:ext cx="323" cy="290"/>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sp>
          <p:nvSpPr>
            <p:cNvPr id="29" name="Text Box 28"/>
            <p:cNvSpPr txBox="1">
              <a:spLocks noChangeArrowheads="1"/>
            </p:cNvSpPr>
            <p:nvPr/>
          </p:nvSpPr>
          <p:spPr bwMode="gray">
            <a:xfrm>
              <a:off x="2764" y="1354"/>
              <a:ext cx="224" cy="291"/>
            </a:xfrm>
            <a:prstGeom prst="rect">
              <a:avLst/>
            </a:prstGeom>
            <a:noFill/>
            <a:ln w="9525" algn="ctr">
              <a:noFill/>
              <a:miter lim="800000"/>
              <a:headEnd/>
              <a:tailEnd/>
            </a:ln>
            <a:effectLst/>
          </p:spPr>
          <p:txBody>
            <a:bodyPr wrap="none">
              <a:spAutoFit/>
            </a:bodyPr>
            <a:lstStyle/>
            <a:p>
              <a:pPr algn="ctr"/>
              <a:r>
                <a:rPr lang="en-US" altLang="zh-CN" sz="2400" dirty="0" smtClean="0">
                  <a:solidFill>
                    <a:srgbClr val="000000"/>
                  </a:solidFill>
                  <a:ea typeface="宋体" charset="-122"/>
                </a:rPr>
                <a:t>5</a:t>
              </a:r>
              <a:endParaRPr lang="en-US" altLang="zh-CN" dirty="0">
                <a:ea typeface="宋体" charset="-122"/>
              </a:endParaRPr>
            </a:p>
          </p:txBody>
        </p:sp>
        <p:sp>
          <p:nvSpPr>
            <p:cNvPr id="30" name="Text Box 29"/>
            <p:cNvSpPr txBox="1">
              <a:spLocks noChangeArrowheads="1"/>
            </p:cNvSpPr>
            <p:nvPr/>
          </p:nvSpPr>
          <p:spPr bwMode="gray">
            <a:xfrm>
              <a:off x="2256" y="1776"/>
              <a:ext cx="1296" cy="1386"/>
            </a:xfrm>
            <a:prstGeom prst="rect">
              <a:avLst/>
            </a:prstGeom>
            <a:noFill/>
            <a:ln w="9525" algn="ctr">
              <a:noFill/>
              <a:miter lim="800000"/>
              <a:headEnd/>
              <a:tailEnd/>
            </a:ln>
            <a:effectLst/>
          </p:spPr>
          <p:txBody>
            <a:bodyPr>
              <a:spAutoFit/>
            </a:bodyPr>
            <a:lstStyle/>
            <a:p>
              <a:pPr>
                <a:spcAft>
                  <a:spcPts val="600"/>
                </a:spcAft>
              </a:pPr>
              <a:r>
                <a:rPr lang="zh-CN" altLang="en-US" b="1" dirty="0" smtClean="0">
                  <a:latin typeface="宋体" pitchFamily="2" charset="-122"/>
                  <a:ea typeface="宋体" pitchFamily="2" charset="-122"/>
                </a:rPr>
                <a:t>提升信息服务平台知名度</a:t>
              </a:r>
              <a:endParaRPr lang="en-US" altLang="zh-CN" b="1" dirty="0" smtClean="0">
                <a:latin typeface="宋体" pitchFamily="2" charset="-122"/>
                <a:ea typeface="宋体" pitchFamily="2" charset="-122"/>
              </a:endParaRPr>
            </a:p>
            <a:p>
              <a:pPr>
                <a:buFont typeface="Wingdings" pitchFamily="2" charset="2"/>
                <a:buChar char="Ø"/>
              </a:pPr>
              <a:r>
                <a:rPr lang="zh-CN" altLang="en-US" sz="1600" dirty="0" smtClean="0">
                  <a:latin typeface="宋体" pitchFamily="2" charset="-122"/>
                  <a:ea typeface="宋体" pitchFamily="2" charset="-122"/>
                </a:rPr>
                <a:t>部分民众还未意识到政府提供的这些在线服务</a:t>
              </a:r>
              <a:endParaRPr lang="en-US" altLang="zh-CN" sz="1600" dirty="0" smtClean="0">
                <a:latin typeface="宋体" pitchFamily="2" charset="-122"/>
                <a:ea typeface="宋体" pitchFamily="2" charset="-122"/>
              </a:endParaRPr>
            </a:p>
            <a:p>
              <a:pPr>
                <a:buFont typeface="Wingdings" pitchFamily="2" charset="2"/>
                <a:buChar char="Ø"/>
              </a:pPr>
              <a:r>
                <a:rPr lang="zh-CN" altLang="en-US" sz="1600" dirty="0" smtClean="0">
                  <a:latin typeface="宋体" pitchFamily="2" charset="-122"/>
                  <a:ea typeface="宋体" pitchFamily="2" charset="-122"/>
                </a:rPr>
                <a:t>通过适当的宣传手段扩大其门户网站的影响力</a:t>
              </a:r>
              <a:endParaRPr lang="en-US" altLang="zh-CN" sz="1600" dirty="0">
                <a:latin typeface="宋体" pitchFamily="2" charset="-122"/>
                <a:ea typeface="宋体" pitchFamily="2" charset="-122"/>
              </a:endParaRPr>
            </a:p>
          </p:txBody>
        </p:sp>
        <p:sp>
          <p:nvSpPr>
            <p:cNvPr id="31" name="AutoShape 30"/>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w="9525">
              <a:noFill/>
              <a:round/>
              <a:headEnd/>
              <a:tailEnd/>
            </a:ln>
            <a:effectLst/>
          </p:spPr>
          <p:txBody>
            <a:bodyPr wrap="none" anchor="ctr"/>
            <a:lstStyle/>
            <a:p>
              <a:endParaRPr lang="zh-CN" altLang="en-US"/>
            </a:p>
          </p:txBody>
        </p:sp>
        <p:sp>
          <p:nvSpPr>
            <p:cNvPr id="32" name="AutoShape 31"/>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w="9525">
              <a:noFill/>
              <a:round/>
              <a:headEnd/>
              <a:tailEnd/>
            </a:ln>
            <a:effectLst/>
          </p:spPr>
          <p:txBody>
            <a:bodyPr wrap="none" anchor="ctr"/>
            <a:lstStyle/>
            <a:p>
              <a:endParaRPr lang="zh-CN" altLang="en-US"/>
            </a:p>
          </p:txBody>
        </p:sp>
      </p:grpSp>
      <p:grpSp>
        <p:nvGrpSpPr>
          <p:cNvPr id="19" name="Group 32"/>
          <p:cNvGrpSpPr>
            <a:grpSpLocks/>
          </p:cNvGrpSpPr>
          <p:nvPr/>
        </p:nvGrpSpPr>
        <p:grpSpPr bwMode="auto">
          <a:xfrm>
            <a:off x="5937250" y="1831975"/>
            <a:ext cx="2170113" cy="4035425"/>
            <a:chOff x="3692" y="1296"/>
            <a:chExt cx="1367" cy="2542"/>
          </a:xfrm>
        </p:grpSpPr>
        <p:sp>
          <p:nvSpPr>
            <p:cNvPr id="34" name="AutoShape 33"/>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w="9525">
              <a:noFill/>
              <a:round/>
              <a:headEnd/>
              <a:tailEnd/>
            </a:ln>
            <a:effectLst/>
          </p:spPr>
          <p:txBody>
            <a:bodyPr wrap="none" anchor="ctr"/>
            <a:lstStyle/>
            <a:p>
              <a:endParaRPr lang="zh-CN" altLang="en-US"/>
            </a:p>
          </p:txBody>
        </p:sp>
        <p:sp>
          <p:nvSpPr>
            <p:cNvPr id="35" name="AutoShape 34"/>
            <p:cNvSpPr>
              <a:spLocks noChangeArrowheads="1"/>
            </p:cNvSpPr>
            <p:nvPr/>
          </p:nvSpPr>
          <p:spPr bwMode="gray">
            <a:xfrm>
              <a:off x="3717" y="1495"/>
              <a:ext cx="1322" cy="1766"/>
            </a:xfrm>
            <a:prstGeom prst="roundRect">
              <a:avLst>
                <a:gd name="adj" fmla="val 16667"/>
              </a:avLst>
            </a:prstGeom>
            <a:solidFill>
              <a:srgbClr val="E9E065"/>
            </a:solidFill>
            <a:ln w="9525">
              <a:noFill/>
              <a:round/>
              <a:headEnd/>
              <a:tailEnd/>
            </a:ln>
            <a:effectLst/>
          </p:spPr>
          <p:txBody>
            <a:bodyPr wrap="none" anchor="ctr"/>
            <a:lstStyle/>
            <a:p>
              <a:endParaRPr lang="zh-CN" altLang="en-US"/>
            </a:p>
          </p:txBody>
        </p:sp>
        <p:sp>
          <p:nvSpPr>
            <p:cNvPr id="36" name="AutoShape 35"/>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E9E065">
                    <a:gamma/>
                    <a:tint val="57647"/>
                    <a:invGamma/>
                  </a:srgbClr>
                </a:gs>
              </a:gsLst>
              <a:lin ang="5400000" scaled="1"/>
            </a:gradFill>
            <a:ln w="9525">
              <a:noFill/>
              <a:round/>
              <a:headEnd/>
              <a:tailEnd/>
            </a:ln>
            <a:effectLst/>
          </p:spPr>
          <p:txBody>
            <a:bodyPr wrap="none" anchor="ctr"/>
            <a:lstStyle/>
            <a:p>
              <a:endParaRPr lang="zh-CN" altLang="en-US"/>
            </a:p>
          </p:txBody>
        </p:sp>
        <p:sp>
          <p:nvSpPr>
            <p:cNvPr id="37" name="AutoShape 36"/>
            <p:cNvSpPr>
              <a:spLocks noChangeArrowheads="1"/>
            </p:cNvSpPr>
            <p:nvPr/>
          </p:nvSpPr>
          <p:spPr bwMode="gray">
            <a:xfrm>
              <a:off x="3728" y="1509"/>
              <a:ext cx="1304" cy="446"/>
            </a:xfrm>
            <a:prstGeom prst="roundRect">
              <a:avLst>
                <a:gd name="adj" fmla="val 50000"/>
              </a:avLst>
            </a:prstGeom>
            <a:gradFill rotWithShape="1">
              <a:gsLst>
                <a:gs pos="0">
                  <a:srgbClr val="E9E065">
                    <a:gamma/>
                    <a:tint val="33333"/>
                    <a:invGamma/>
                  </a:srgbClr>
                </a:gs>
                <a:gs pos="100000">
                  <a:srgbClr val="E9E065"/>
                </a:gs>
              </a:gsLst>
              <a:lin ang="5400000" scaled="1"/>
            </a:gradFill>
            <a:ln w="9525">
              <a:noFill/>
              <a:round/>
              <a:headEnd/>
              <a:tailEnd/>
            </a:ln>
            <a:effectLst/>
          </p:spPr>
          <p:txBody>
            <a:bodyPr wrap="none" anchor="ctr"/>
            <a:lstStyle/>
            <a:p>
              <a:endParaRPr lang="zh-CN" altLang="en-US"/>
            </a:p>
          </p:txBody>
        </p:sp>
        <p:grpSp>
          <p:nvGrpSpPr>
            <p:cNvPr id="33" name="Group 37"/>
            <p:cNvGrpSpPr>
              <a:grpSpLocks/>
            </p:cNvGrpSpPr>
            <p:nvPr/>
          </p:nvGrpSpPr>
          <p:grpSpPr bwMode="auto">
            <a:xfrm>
              <a:off x="4165" y="1296"/>
              <a:ext cx="405" cy="405"/>
              <a:chOff x="1289" y="582"/>
              <a:chExt cx="668" cy="668"/>
            </a:xfrm>
          </p:grpSpPr>
          <p:sp>
            <p:nvSpPr>
              <p:cNvPr id="43" name="Oval 38"/>
              <p:cNvSpPr>
                <a:spLocks noChangeArrowheads="1"/>
              </p:cNvSpPr>
              <p:nvPr/>
            </p:nvSpPr>
            <p:spPr bwMode="gray">
              <a:xfrm>
                <a:off x="1289" y="582"/>
                <a:ext cx="668" cy="668"/>
              </a:xfrm>
              <a:prstGeom prst="ellipse">
                <a:avLst/>
              </a:prstGeom>
              <a:solidFill>
                <a:srgbClr val="333333"/>
              </a:solidFill>
              <a:ln w="38100" algn="ctr">
                <a:noFill/>
                <a:round/>
                <a:headEnd/>
                <a:tailEnd/>
              </a:ln>
              <a:effectLst/>
            </p:spPr>
            <p:txBody>
              <a:bodyPr anchor="ctr">
                <a:spAutoFit/>
              </a:bodyPr>
              <a:lstStyle/>
              <a:p>
                <a:endParaRPr lang="zh-CN" altLang="en-US"/>
              </a:p>
            </p:txBody>
          </p:sp>
          <p:sp>
            <p:nvSpPr>
              <p:cNvPr id="44" name="Oval 39"/>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45" name="Oval 40"/>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46" name="Oval 41"/>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47" name="Oval 42"/>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sp>
          <p:nvSpPr>
            <p:cNvPr id="39" name="Text Box 43"/>
            <p:cNvSpPr txBox="1">
              <a:spLocks noChangeArrowheads="1"/>
            </p:cNvSpPr>
            <p:nvPr/>
          </p:nvSpPr>
          <p:spPr bwMode="gray">
            <a:xfrm>
              <a:off x="4252" y="1354"/>
              <a:ext cx="224" cy="291"/>
            </a:xfrm>
            <a:prstGeom prst="rect">
              <a:avLst/>
            </a:prstGeom>
            <a:noFill/>
            <a:ln w="9525" algn="ctr">
              <a:noFill/>
              <a:miter lim="800000"/>
              <a:headEnd/>
              <a:tailEnd/>
            </a:ln>
            <a:effectLst/>
          </p:spPr>
          <p:txBody>
            <a:bodyPr wrap="none">
              <a:spAutoFit/>
            </a:bodyPr>
            <a:lstStyle/>
            <a:p>
              <a:pPr algn="ctr"/>
              <a:r>
                <a:rPr lang="en-US" altLang="zh-CN" sz="2400" dirty="0" smtClean="0">
                  <a:solidFill>
                    <a:srgbClr val="000000"/>
                  </a:solidFill>
                  <a:ea typeface="宋体" charset="-122"/>
                </a:rPr>
                <a:t>6</a:t>
              </a:r>
              <a:endParaRPr lang="en-US" altLang="zh-CN" dirty="0">
                <a:ea typeface="宋体" charset="-122"/>
              </a:endParaRPr>
            </a:p>
          </p:txBody>
        </p:sp>
        <p:sp>
          <p:nvSpPr>
            <p:cNvPr id="40" name="Text Box 44"/>
            <p:cNvSpPr txBox="1">
              <a:spLocks noChangeArrowheads="1"/>
            </p:cNvSpPr>
            <p:nvPr/>
          </p:nvSpPr>
          <p:spPr bwMode="gray">
            <a:xfrm>
              <a:off x="3744" y="1776"/>
              <a:ext cx="1296" cy="1338"/>
            </a:xfrm>
            <a:prstGeom prst="rect">
              <a:avLst/>
            </a:prstGeom>
            <a:noFill/>
            <a:ln w="9525" algn="ctr">
              <a:noFill/>
              <a:miter lim="800000"/>
              <a:headEnd/>
              <a:tailEnd/>
            </a:ln>
            <a:effectLst/>
          </p:spPr>
          <p:txBody>
            <a:bodyPr>
              <a:spAutoFit/>
            </a:bodyPr>
            <a:lstStyle/>
            <a:p>
              <a:r>
                <a:rPr lang="zh-CN" altLang="en-US" b="1" dirty="0" smtClean="0">
                  <a:latin typeface="宋体" pitchFamily="2" charset="-122"/>
                  <a:ea typeface="宋体" pitchFamily="2" charset="-122"/>
                </a:rPr>
                <a:t>构建统一的信息</a:t>
              </a:r>
              <a:endParaRPr lang="en-US" altLang="zh-CN" b="1" dirty="0" smtClean="0">
                <a:latin typeface="宋体" pitchFamily="2" charset="-122"/>
                <a:ea typeface="宋体" pitchFamily="2" charset="-122"/>
              </a:endParaRPr>
            </a:p>
            <a:p>
              <a:r>
                <a:rPr lang="zh-CN" altLang="en-US" b="1" dirty="0" smtClean="0">
                  <a:latin typeface="宋体" pitchFamily="2" charset="-122"/>
                  <a:ea typeface="宋体" pitchFamily="2" charset="-122"/>
                </a:rPr>
                <a:t>服务平台</a:t>
              </a:r>
              <a:endParaRPr lang="en-US" altLang="zh-CN" b="1" dirty="0" smtClean="0">
                <a:latin typeface="宋体" pitchFamily="2" charset="-122"/>
                <a:ea typeface="宋体" pitchFamily="2" charset="-122"/>
              </a:endParaRPr>
            </a:p>
            <a:p>
              <a:pPr>
                <a:buFont typeface="Wingdings" pitchFamily="2" charset="2"/>
                <a:buChar char="Ø"/>
              </a:pPr>
              <a:r>
                <a:rPr lang="zh-CN" altLang="en-US" sz="1600" dirty="0" smtClean="0">
                  <a:latin typeface="宋体" pitchFamily="2" charset="-122"/>
                  <a:ea typeface="宋体" pitchFamily="2" charset="-122"/>
                </a:rPr>
                <a:t>相关政府机构并不单一，分别建立门户网站，导致重复建设与信息冗余</a:t>
              </a:r>
              <a:endParaRPr lang="en-US" altLang="zh-CN" sz="1600" dirty="0" smtClean="0">
                <a:latin typeface="宋体" pitchFamily="2" charset="-122"/>
                <a:ea typeface="宋体" pitchFamily="2" charset="-122"/>
              </a:endParaRPr>
            </a:p>
            <a:p>
              <a:pPr>
                <a:buFont typeface="Wingdings" pitchFamily="2" charset="2"/>
                <a:buChar char="Ø"/>
              </a:pPr>
              <a:r>
                <a:rPr lang="zh-CN" altLang="en-US" sz="1600" dirty="0" smtClean="0">
                  <a:latin typeface="宋体" pitchFamily="2" charset="-122"/>
                  <a:ea typeface="宋体" pitchFamily="2" charset="-122"/>
                </a:rPr>
                <a:t>通过部门间合作提供“一站式服务”</a:t>
              </a:r>
              <a:endParaRPr lang="en-US" altLang="zh-CN" sz="1600" dirty="0">
                <a:latin typeface="宋体" pitchFamily="2" charset="-122"/>
                <a:ea typeface="宋体" pitchFamily="2" charset="-122"/>
              </a:endParaRPr>
            </a:p>
          </p:txBody>
        </p:sp>
        <p:sp>
          <p:nvSpPr>
            <p:cNvPr id="41" name="AutoShape 45"/>
            <p:cNvSpPr>
              <a:spLocks noChangeArrowheads="1"/>
            </p:cNvSpPr>
            <p:nvPr/>
          </p:nvSpPr>
          <p:spPr bwMode="gray">
            <a:xfrm>
              <a:off x="3692" y="3290"/>
              <a:ext cx="1363" cy="548"/>
            </a:xfrm>
            <a:prstGeom prst="roundRect">
              <a:avLst>
                <a:gd name="adj" fmla="val 40389"/>
              </a:avLst>
            </a:prstGeom>
            <a:gradFill rotWithShape="1">
              <a:gsLst>
                <a:gs pos="0">
                  <a:srgbClr val="99BACC"/>
                </a:gs>
                <a:gs pos="100000">
                  <a:schemeClr val="bg1"/>
                </a:gs>
              </a:gsLst>
              <a:lin ang="5400000" scaled="1"/>
            </a:gradFill>
            <a:ln w="9525">
              <a:noFill/>
              <a:round/>
              <a:headEnd/>
              <a:tailEnd/>
            </a:ln>
            <a:effectLst/>
          </p:spPr>
          <p:txBody>
            <a:bodyPr wrap="none" anchor="ctr"/>
            <a:lstStyle/>
            <a:p>
              <a:endParaRPr lang="zh-CN" altLang="en-US"/>
            </a:p>
          </p:txBody>
        </p:sp>
        <p:sp>
          <p:nvSpPr>
            <p:cNvPr id="42" name="AutoShape 46"/>
            <p:cNvSpPr>
              <a:spLocks noChangeArrowheads="1"/>
            </p:cNvSpPr>
            <p:nvPr/>
          </p:nvSpPr>
          <p:spPr bwMode="gray">
            <a:xfrm>
              <a:off x="3720" y="3305"/>
              <a:ext cx="1304" cy="487"/>
            </a:xfrm>
            <a:prstGeom prst="roundRect">
              <a:avLst>
                <a:gd name="adj" fmla="val 50000"/>
              </a:avLst>
            </a:prstGeom>
            <a:gradFill rotWithShape="1">
              <a:gsLst>
                <a:gs pos="0">
                  <a:srgbClr val="C8DAD4"/>
                </a:gs>
                <a:gs pos="100000">
                  <a:srgbClr val="FFFFFF"/>
                </a:gs>
              </a:gsLst>
              <a:lin ang="5400000" scaled="1"/>
            </a:gradFill>
            <a:ln w="9525">
              <a:noFill/>
              <a:round/>
              <a:headEnd/>
              <a:tailEnd/>
            </a:ln>
            <a:effectLst/>
          </p:spPr>
          <p:txBody>
            <a:bodyPr wrap="none" anchor="ctr"/>
            <a:lstStyle/>
            <a:p>
              <a:endParaRPr lang="zh-CN" altLang="en-US"/>
            </a:p>
          </p:txBody>
        </p:sp>
      </p:grpSp>
    </p:spTree>
  </p:cSld>
  <p:clrMapOvr>
    <a:masterClrMapping/>
  </p:clrMapOvr>
  <p:transition>
    <p:cover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t>参考文献</a:t>
            </a:r>
            <a:endParaRPr lang="zh-CN" altLang="en-US" sz="4000" dirty="0"/>
          </a:p>
        </p:txBody>
      </p:sp>
      <p:sp>
        <p:nvSpPr>
          <p:cNvPr id="3" name="内容占位符 2"/>
          <p:cNvSpPr>
            <a:spLocks noGrp="1"/>
          </p:cNvSpPr>
          <p:nvPr>
            <p:ph idx="1"/>
          </p:nvPr>
        </p:nvSpPr>
        <p:spPr>
          <a:xfrm>
            <a:off x="357158" y="1500174"/>
            <a:ext cx="8429684" cy="4824410"/>
          </a:xfrm>
        </p:spPr>
        <p:txBody>
          <a:bodyPr/>
          <a:lstStyle/>
          <a:p>
            <a:pPr marL="0" indent="0">
              <a:buNone/>
            </a:pPr>
            <a:r>
              <a:rPr lang="en-US" sz="1600" dirty="0" smtClean="0"/>
              <a:t>[</a:t>
            </a:r>
            <a:r>
              <a:rPr lang="en-US" sz="1600" dirty="0" smtClean="0"/>
              <a:t>1] </a:t>
            </a:r>
            <a:r>
              <a:rPr lang="zh-CN" altLang="en-US" sz="1600" dirty="0" smtClean="0"/>
              <a:t>包亮，韩宇，李伟，张丽媛</a:t>
            </a:r>
            <a:r>
              <a:rPr lang="en-US" sz="1600" dirty="0" smtClean="0"/>
              <a:t>. </a:t>
            </a:r>
            <a:r>
              <a:rPr lang="zh-CN" altLang="en-US" sz="1600" dirty="0" smtClean="0"/>
              <a:t>基于</a:t>
            </a:r>
            <a:r>
              <a:rPr lang="en-US" sz="1600" dirty="0" err="1" smtClean="0"/>
              <a:t>ArcGIS</a:t>
            </a:r>
            <a:r>
              <a:rPr lang="en-US" sz="1600" dirty="0" smtClean="0"/>
              <a:t> Server</a:t>
            </a:r>
            <a:r>
              <a:rPr lang="zh-CN" altLang="en-US" sz="1600" dirty="0" smtClean="0"/>
              <a:t>的房地产信息网络平台设计</a:t>
            </a:r>
            <a:r>
              <a:rPr lang="en-US" sz="1600" dirty="0" smtClean="0"/>
              <a:t>[J]. </a:t>
            </a:r>
            <a:r>
              <a:rPr lang="zh-CN" altLang="en-US" sz="1600" dirty="0" smtClean="0"/>
              <a:t>西部资源，</a:t>
            </a:r>
            <a:r>
              <a:rPr lang="en-US" sz="1600" dirty="0" smtClean="0"/>
              <a:t>2010</a:t>
            </a:r>
            <a:r>
              <a:rPr lang="zh-CN" altLang="en-US" sz="1600" dirty="0" smtClean="0"/>
              <a:t>年第</a:t>
            </a:r>
            <a:r>
              <a:rPr lang="en-US" sz="1600" dirty="0" smtClean="0"/>
              <a:t>5</a:t>
            </a:r>
            <a:r>
              <a:rPr lang="zh-CN" altLang="en-US" sz="1600" dirty="0" smtClean="0"/>
              <a:t>期：</a:t>
            </a:r>
            <a:r>
              <a:rPr lang="en-US" sz="1600" dirty="0" smtClean="0"/>
              <a:t>13 - 16.</a:t>
            </a:r>
            <a:endParaRPr lang="zh-CN" altLang="en-US" sz="1600" dirty="0" smtClean="0"/>
          </a:p>
          <a:p>
            <a:pPr marL="0" indent="0">
              <a:buNone/>
            </a:pPr>
            <a:r>
              <a:rPr lang="en-US" sz="1600" dirty="0" smtClean="0"/>
              <a:t>[2] </a:t>
            </a:r>
            <a:r>
              <a:rPr lang="zh-CN" altLang="en-US" sz="1600" dirty="0" smtClean="0"/>
              <a:t>杭州市房产管理局</a:t>
            </a:r>
            <a:r>
              <a:rPr lang="en-US" sz="1600" dirty="0" smtClean="0"/>
              <a:t>. </a:t>
            </a:r>
            <a:r>
              <a:rPr lang="zh-CN" altLang="en-US" sz="1600" dirty="0" smtClean="0"/>
              <a:t>杭州：构建房产信息化综合系统 营造公开透明的房地产市场</a:t>
            </a:r>
            <a:r>
              <a:rPr lang="en-US" sz="1600" dirty="0" smtClean="0"/>
              <a:t>[J]. </a:t>
            </a:r>
            <a:r>
              <a:rPr lang="zh-CN" altLang="en-US" sz="1600" dirty="0" smtClean="0"/>
              <a:t>城乡建设，</a:t>
            </a:r>
            <a:r>
              <a:rPr lang="en-US" sz="1600" dirty="0" smtClean="0"/>
              <a:t>2008</a:t>
            </a:r>
            <a:r>
              <a:rPr lang="zh-CN" altLang="en-US" sz="1600" dirty="0" smtClean="0"/>
              <a:t>年第</a:t>
            </a:r>
            <a:r>
              <a:rPr lang="en-US" sz="1600" dirty="0" smtClean="0"/>
              <a:t>3</a:t>
            </a:r>
            <a:r>
              <a:rPr lang="zh-CN" altLang="en-US" sz="1600" dirty="0" smtClean="0"/>
              <a:t>期：</a:t>
            </a:r>
            <a:r>
              <a:rPr lang="en-US" sz="1600" dirty="0" smtClean="0"/>
              <a:t>52 - 53.</a:t>
            </a:r>
            <a:endParaRPr lang="zh-CN" altLang="en-US" sz="1600" dirty="0" smtClean="0"/>
          </a:p>
          <a:p>
            <a:pPr marL="0" indent="0">
              <a:buNone/>
            </a:pPr>
            <a:r>
              <a:rPr lang="en-US" sz="1600" dirty="0" smtClean="0"/>
              <a:t>[3] </a:t>
            </a:r>
            <a:r>
              <a:rPr lang="zh-CN" altLang="en-US" sz="1600" dirty="0" smtClean="0"/>
              <a:t>高雅杰</a:t>
            </a:r>
            <a:r>
              <a:rPr lang="en-US" sz="1600" dirty="0" smtClean="0"/>
              <a:t>. </a:t>
            </a:r>
            <a:r>
              <a:rPr lang="zh-CN" altLang="en-US" sz="1600" dirty="0" smtClean="0"/>
              <a:t>房地产档案信息化的应用价值</a:t>
            </a:r>
            <a:r>
              <a:rPr lang="en-US" sz="1600" dirty="0" smtClean="0"/>
              <a:t>[J]. </a:t>
            </a:r>
            <a:r>
              <a:rPr lang="zh-CN" altLang="en-US" sz="1600" dirty="0" smtClean="0"/>
              <a:t>城建档案，</a:t>
            </a:r>
            <a:r>
              <a:rPr lang="en-US" sz="1600" dirty="0" smtClean="0"/>
              <a:t>2010</a:t>
            </a:r>
            <a:r>
              <a:rPr lang="zh-CN" altLang="en-US" sz="1600" dirty="0" smtClean="0"/>
              <a:t>年第</a:t>
            </a:r>
            <a:r>
              <a:rPr lang="en-US" sz="1600" dirty="0" smtClean="0"/>
              <a:t>6</a:t>
            </a:r>
            <a:r>
              <a:rPr lang="zh-CN" altLang="en-US" sz="1600" dirty="0" smtClean="0"/>
              <a:t>期：</a:t>
            </a:r>
            <a:r>
              <a:rPr lang="en-US" sz="1600" dirty="0" smtClean="0"/>
              <a:t>45 - 46</a:t>
            </a:r>
            <a:r>
              <a:rPr lang="en-US" sz="1600" dirty="0" smtClean="0"/>
              <a:t>.</a:t>
            </a:r>
            <a:endParaRPr lang="en-US" sz="1600" dirty="0" smtClean="0"/>
          </a:p>
          <a:p>
            <a:pPr marL="0" indent="0">
              <a:buNone/>
            </a:pPr>
            <a:r>
              <a:rPr lang="en-US" sz="1600" dirty="0" smtClean="0"/>
              <a:t>[</a:t>
            </a:r>
            <a:r>
              <a:rPr lang="en-US" sz="1600" dirty="0" smtClean="0"/>
              <a:t>4] </a:t>
            </a:r>
            <a:r>
              <a:rPr lang="zh-CN" altLang="en-US" sz="1600" dirty="0" smtClean="0"/>
              <a:t>邱淑莉</a:t>
            </a:r>
            <a:r>
              <a:rPr lang="en-US" sz="1600" dirty="0" smtClean="0"/>
              <a:t>. </a:t>
            </a:r>
            <a:r>
              <a:rPr lang="zh-CN" altLang="en-US" sz="1600" dirty="0" smtClean="0"/>
              <a:t>当前房地产权威信息的缺失及其消解</a:t>
            </a:r>
            <a:r>
              <a:rPr lang="en-US" sz="1600" dirty="0" smtClean="0"/>
              <a:t>[J]. </a:t>
            </a:r>
            <a:r>
              <a:rPr lang="zh-CN" altLang="en-US" sz="1600" dirty="0" smtClean="0"/>
              <a:t>陕西省经济管理干部学院学报，</a:t>
            </a:r>
            <a:r>
              <a:rPr lang="en-US" sz="1600" dirty="0" smtClean="0"/>
              <a:t>2006</a:t>
            </a:r>
            <a:r>
              <a:rPr lang="zh-CN" altLang="en-US" sz="1600" dirty="0" smtClean="0"/>
              <a:t>年第</a:t>
            </a:r>
            <a:r>
              <a:rPr lang="en-US" sz="1600" dirty="0" smtClean="0"/>
              <a:t>1</a:t>
            </a:r>
            <a:r>
              <a:rPr lang="zh-CN" altLang="en-US" sz="1600" dirty="0" smtClean="0"/>
              <a:t>期：</a:t>
            </a:r>
            <a:r>
              <a:rPr lang="en-US" sz="1600" dirty="0" smtClean="0"/>
              <a:t>25 - 27</a:t>
            </a:r>
            <a:r>
              <a:rPr lang="en-US" sz="1600" dirty="0" smtClean="0"/>
              <a:t>.</a:t>
            </a:r>
            <a:endParaRPr lang="en-US" sz="1600" dirty="0" smtClean="0"/>
          </a:p>
          <a:p>
            <a:pPr marL="0" indent="0">
              <a:buNone/>
            </a:pPr>
            <a:r>
              <a:rPr lang="en-US" sz="1600" dirty="0" smtClean="0"/>
              <a:t>[</a:t>
            </a:r>
            <a:r>
              <a:rPr lang="en-US" sz="1600" dirty="0" smtClean="0"/>
              <a:t>5] </a:t>
            </a:r>
            <a:r>
              <a:rPr lang="zh-CN" altLang="en-US" sz="1600" dirty="0" smtClean="0"/>
              <a:t>宁婉</a:t>
            </a:r>
            <a:r>
              <a:rPr lang="en-US" sz="1600" dirty="0" smtClean="0"/>
              <a:t>. </a:t>
            </a:r>
            <a:r>
              <a:rPr lang="zh-CN" altLang="en-US" sz="1600" dirty="0" smtClean="0"/>
              <a:t>房地产开发企业信息需求及其保障研究</a:t>
            </a:r>
            <a:r>
              <a:rPr lang="en-US" sz="1600" dirty="0" smtClean="0"/>
              <a:t>[D]. </a:t>
            </a:r>
            <a:r>
              <a:rPr lang="zh-CN" altLang="en-US" sz="1600" dirty="0" smtClean="0"/>
              <a:t>华中师范大学，</a:t>
            </a:r>
            <a:r>
              <a:rPr lang="en-US" sz="1600" dirty="0" smtClean="0"/>
              <a:t>2008</a:t>
            </a:r>
            <a:r>
              <a:rPr lang="zh-CN" altLang="en-US" sz="1600" dirty="0" smtClean="0"/>
              <a:t>年：</a:t>
            </a:r>
            <a:r>
              <a:rPr lang="en-US" sz="1600" dirty="0" smtClean="0"/>
              <a:t>12 - 28</a:t>
            </a:r>
            <a:r>
              <a:rPr lang="en-US" sz="1600" dirty="0" smtClean="0"/>
              <a:t>.</a:t>
            </a:r>
            <a:endParaRPr lang="en-US" sz="1600" dirty="0" smtClean="0"/>
          </a:p>
          <a:p>
            <a:pPr marL="0" indent="0">
              <a:buNone/>
            </a:pPr>
            <a:r>
              <a:rPr lang="en-US" sz="1600" dirty="0" smtClean="0"/>
              <a:t>[</a:t>
            </a:r>
            <a:r>
              <a:rPr lang="en-US" sz="1600" dirty="0" smtClean="0"/>
              <a:t>6] </a:t>
            </a:r>
            <a:r>
              <a:rPr lang="zh-CN" altLang="en-US" sz="1600" dirty="0" smtClean="0"/>
              <a:t>叶宏伟、金中仁</a:t>
            </a:r>
            <a:r>
              <a:rPr lang="en-US" sz="1600" dirty="0" smtClean="0"/>
              <a:t>. </a:t>
            </a:r>
            <a:r>
              <a:rPr lang="zh-CN" altLang="en-US" sz="1600" dirty="0" smtClean="0"/>
              <a:t>多重上市服务系统：助推房产业信息化发展</a:t>
            </a:r>
            <a:r>
              <a:rPr lang="en-US" sz="1600" dirty="0" smtClean="0"/>
              <a:t>[J]. </a:t>
            </a:r>
            <a:r>
              <a:rPr lang="zh-CN" altLang="en-US" sz="1600" dirty="0" smtClean="0"/>
              <a:t>经营与管理，</a:t>
            </a:r>
            <a:r>
              <a:rPr lang="en-US" sz="1600" dirty="0" smtClean="0"/>
              <a:t>2008</a:t>
            </a:r>
            <a:r>
              <a:rPr lang="zh-CN" altLang="en-US" sz="1600" dirty="0" smtClean="0"/>
              <a:t>年第</a:t>
            </a:r>
            <a:r>
              <a:rPr lang="en-US" sz="1600" dirty="0" smtClean="0"/>
              <a:t>3</a:t>
            </a:r>
            <a:r>
              <a:rPr lang="zh-CN" altLang="en-US" sz="1600" dirty="0" smtClean="0"/>
              <a:t>期：</a:t>
            </a:r>
            <a:r>
              <a:rPr lang="en-US" sz="1600" dirty="0" smtClean="0"/>
              <a:t>31 - 32</a:t>
            </a:r>
            <a:r>
              <a:rPr lang="en-US" sz="1600" dirty="0" smtClean="0"/>
              <a:t>.</a:t>
            </a:r>
            <a:endParaRPr lang="en-US" sz="1600" dirty="0" smtClean="0"/>
          </a:p>
          <a:p>
            <a:pPr marL="0" indent="0">
              <a:buNone/>
            </a:pPr>
            <a:r>
              <a:rPr lang="en-US" sz="1600" dirty="0" smtClean="0"/>
              <a:t>[</a:t>
            </a:r>
            <a:r>
              <a:rPr lang="en-US" sz="1600" dirty="0" smtClean="0"/>
              <a:t>7] </a:t>
            </a:r>
            <a:r>
              <a:rPr lang="zh-CN" altLang="en-US" sz="1600" dirty="0" smtClean="0"/>
              <a:t>周自力</a:t>
            </a:r>
            <a:r>
              <a:rPr lang="en-US" sz="1600" dirty="0" smtClean="0"/>
              <a:t>. </a:t>
            </a:r>
            <a:r>
              <a:rPr lang="zh-CN" altLang="en-US" sz="1600" dirty="0" smtClean="0"/>
              <a:t>面向消费者的房产信息推送研究</a:t>
            </a:r>
            <a:r>
              <a:rPr lang="en-US" sz="1600" dirty="0" smtClean="0"/>
              <a:t>[J]. </a:t>
            </a:r>
            <a:r>
              <a:rPr lang="zh-CN" altLang="en-US" sz="1600" dirty="0" smtClean="0"/>
              <a:t>上海房地，</a:t>
            </a:r>
            <a:r>
              <a:rPr lang="en-US" sz="1600" dirty="0" smtClean="0"/>
              <a:t>2006</a:t>
            </a:r>
            <a:r>
              <a:rPr lang="zh-CN" altLang="en-US" sz="1600" dirty="0" smtClean="0"/>
              <a:t>年第</a:t>
            </a:r>
            <a:r>
              <a:rPr lang="en-US" sz="1600" dirty="0" smtClean="0"/>
              <a:t>10</a:t>
            </a:r>
            <a:r>
              <a:rPr lang="zh-CN" altLang="en-US" sz="1600" dirty="0" smtClean="0"/>
              <a:t>期：</a:t>
            </a:r>
            <a:r>
              <a:rPr lang="en-US" sz="1600" dirty="0" smtClean="0"/>
              <a:t>60 - 62</a:t>
            </a:r>
            <a:r>
              <a:rPr lang="en-US" sz="1600" dirty="0" smtClean="0"/>
              <a:t>.</a:t>
            </a:r>
            <a:endParaRPr lang="en-US" sz="1600" dirty="0" smtClean="0"/>
          </a:p>
          <a:p>
            <a:pPr marL="0" indent="0">
              <a:buNone/>
            </a:pPr>
            <a:r>
              <a:rPr lang="en-US" sz="1600" dirty="0" smtClean="0"/>
              <a:t>[</a:t>
            </a:r>
            <a:r>
              <a:rPr lang="en-US" sz="1600" dirty="0" smtClean="0"/>
              <a:t>8] </a:t>
            </a:r>
            <a:r>
              <a:rPr lang="zh-CN" altLang="en-US" sz="1600" dirty="0" smtClean="0"/>
              <a:t>严红</a:t>
            </a:r>
            <a:r>
              <a:rPr lang="en-US" sz="1600" dirty="0" smtClean="0"/>
              <a:t>. </a:t>
            </a:r>
            <a:r>
              <a:rPr lang="zh-CN" altLang="en-US" sz="1600" dirty="0" smtClean="0"/>
              <a:t>房地产档案的数字化管理</a:t>
            </a:r>
            <a:r>
              <a:rPr lang="en-US" sz="1600" dirty="0" smtClean="0"/>
              <a:t>[J]. </a:t>
            </a:r>
            <a:r>
              <a:rPr lang="zh-CN" altLang="en-US" sz="1600" dirty="0" smtClean="0"/>
              <a:t>城建档案，</a:t>
            </a:r>
            <a:r>
              <a:rPr lang="en-US" sz="1600" dirty="0" smtClean="0"/>
              <a:t>2009</a:t>
            </a:r>
            <a:r>
              <a:rPr lang="zh-CN" altLang="en-US" sz="1600" dirty="0" smtClean="0"/>
              <a:t>年第</a:t>
            </a:r>
            <a:r>
              <a:rPr lang="en-US" sz="1600" dirty="0" smtClean="0"/>
              <a:t>3</a:t>
            </a:r>
            <a:r>
              <a:rPr lang="zh-CN" altLang="en-US" sz="1600" dirty="0" smtClean="0"/>
              <a:t>期：</a:t>
            </a:r>
            <a:r>
              <a:rPr lang="en-US" sz="1600" dirty="0" smtClean="0"/>
              <a:t>12 - 13</a:t>
            </a:r>
            <a:r>
              <a:rPr lang="en-US" sz="1600" dirty="0" smtClean="0"/>
              <a:t>.</a:t>
            </a:r>
            <a:endParaRPr lang="en-US" sz="1600" dirty="0" smtClean="0"/>
          </a:p>
          <a:p>
            <a:pPr marL="0" indent="0">
              <a:buNone/>
            </a:pPr>
            <a:r>
              <a:rPr lang="en-US" sz="1600" dirty="0" smtClean="0"/>
              <a:t>[</a:t>
            </a:r>
            <a:r>
              <a:rPr lang="en-US" sz="1600" dirty="0" smtClean="0"/>
              <a:t>9] </a:t>
            </a:r>
            <a:r>
              <a:rPr lang="zh-CN" altLang="en-US" sz="1600" dirty="0" smtClean="0"/>
              <a:t>蒋维、蒋斌</a:t>
            </a:r>
            <a:r>
              <a:rPr lang="en-US" sz="1600" dirty="0" smtClean="0"/>
              <a:t>. </a:t>
            </a:r>
            <a:r>
              <a:rPr lang="zh-CN" altLang="en-US" sz="1600" dirty="0" smtClean="0"/>
              <a:t>基于信息与服务的市场竞争</a:t>
            </a:r>
            <a:r>
              <a:rPr lang="en-US" altLang="zh-CN" sz="1600" dirty="0" smtClean="0"/>
              <a:t>——</a:t>
            </a:r>
            <a:r>
              <a:rPr lang="zh-CN" altLang="en-US" sz="1600" dirty="0" smtClean="0"/>
              <a:t>对房地产网站的经济学透视</a:t>
            </a:r>
            <a:r>
              <a:rPr lang="en-US" sz="1600" dirty="0" smtClean="0"/>
              <a:t>[J]. </a:t>
            </a:r>
            <a:r>
              <a:rPr lang="zh-CN" altLang="en-US" sz="1600" dirty="0" smtClean="0"/>
              <a:t>中国房地产，</a:t>
            </a:r>
            <a:r>
              <a:rPr lang="en-US" sz="1600" dirty="0" smtClean="0"/>
              <a:t>2001</a:t>
            </a:r>
            <a:r>
              <a:rPr lang="zh-CN" altLang="en-US" sz="1600" dirty="0" smtClean="0"/>
              <a:t>年第</a:t>
            </a:r>
            <a:r>
              <a:rPr lang="en-US" sz="1600" dirty="0" smtClean="0"/>
              <a:t>3</a:t>
            </a:r>
            <a:r>
              <a:rPr lang="zh-CN" altLang="en-US" sz="1600" dirty="0" smtClean="0"/>
              <a:t>期：</a:t>
            </a:r>
            <a:r>
              <a:rPr lang="en-US" sz="1600" dirty="0" smtClean="0"/>
              <a:t>60 - 62</a:t>
            </a:r>
            <a:r>
              <a:rPr lang="en-US" sz="1600" dirty="0" smtClean="0"/>
              <a:t>.</a:t>
            </a:r>
            <a:endParaRPr lang="en-US" sz="1600" dirty="0" smtClean="0"/>
          </a:p>
          <a:p>
            <a:pPr marL="0" indent="0">
              <a:buNone/>
            </a:pPr>
            <a:r>
              <a:rPr lang="en-US" sz="1600" dirty="0" smtClean="0"/>
              <a:t>[</a:t>
            </a:r>
            <a:r>
              <a:rPr lang="en-US" sz="1600" dirty="0" smtClean="0"/>
              <a:t>10] </a:t>
            </a:r>
            <a:r>
              <a:rPr lang="zh-CN" altLang="en-US" sz="1600" dirty="0" smtClean="0"/>
              <a:t>李晓红</a:t>
            </a:r>
            <a:r>
              <a:rPr lang="en-US" sz="1600" dirty="0" smtClean="0"/>
              <a:t>. </a:t>
            </a:r>
            <a:r>
              <a:rPr lang="zh-CN" altLang="en-US" sz="1600" dirty="0" smtClean="0"/>
              <a:t>浅谈房地产行业对网络信息的使用</a:t>
            </a:r>
            <a:r>
              <a:rPr lang="en-US" sz="1600" dirty="0" smtClean="0"/>
              <a:t>[J]. </a:t>
            </a:r>
            <a:r>
              <a:rPr lang="zh-CN" altLang="en-US" sz="1600" dirty="0" smtClean="0"/>
              <a:t>商业经济，</a:t>
            </a:r>
            <a:r>
              <a:rPr lang="en-US" sz="1600" dirty="0" smtClean="0"/>
              <a:t>2010</a:t>
            </a:r>
            <a:r>
              <a:rPr lang="zh-CN" altLang="en-US" sz="1600" dirty="0" smtClean="0"/>
              <a:t>年第</a:t>
            </a:r>
            <a:r>
              <a:rPr lang="en-US" sz="1600" dirty="0" smtClean="0"/>
              <a:t>10</a:t>
            </a:r>
            <a:r>
              <a:rPr lang="zh-CN" altLang="en-US" sz="1600" dirty="0" smtClean="0"/>
              <a:t>期：</a:t>
            </a:r>
            <a:r>
              <a:rPr lang="en-US" sz="1600" dirty="0" smtClean="0"/>
              <a:t>113 - 114.</a:t>
            </a:r>
            <a:endParaRPr lang="zh-CN" altLang="en-US" sz="1600" dirty="0" smtClean="0"/>
          </a:p>
          <a:p>
            <a:pPr algn="just">
              <a:lnSpc>
                <a:spcPct val="110000"/>
              </a:lnSpc>
              <a:spcBef>
                <a:spcPts val="0"/>
              </a:spcBef>
              <a:buNone/>
            </a:pPr>
            <a:endParaRPr lang="zh-CN" altLang="en-US" sz="2400" b="0" dirty="0">
              <a:latin typeface="宋体" pitchFamily="2" charset="-122"/>
              <a:ea typeface="宋体" pitchFamily="2" charset="-122"/>
            </a:endParaRPr>
          </a:p>
        </p:txBody>
      </p:sp>
    </p:spTree>
  </p:cSld>
  <p:clrMapOvr>
    <a:masterClrMapping/>
  </p:clrMapOvr>
  <p:transition>
    <p:plus/>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6" name="Rectangle 6"/>
          <p:cNvSpPr>
            <a:spLocks noGrp="1" noChangeArrowheads="1"/>
          </p:cNvSpPr>
          <p:nvPr>
            <p:ph type="ctrTitle"/>
          </p:nvPr>
        </p:nvSpPr>
        <p:spPr>
          <a:xfrm>
            <a:off x="533400" y="1371600"/>
            <a:ext cx="8229600" cy="1143000"/>
          </a:xfrm>
        </p:spPr>
        <p:txBody>
          <a:bodyPr/>
          <a:lstStyle/>
          <a:p>
            <a:r>
              <a:rPr lang="zh-CN" altLang="en-US" sz="6500" dirty="0" smtClean="0">
                <a:ea typeface="宋体" charset="-122"/>
              </a:rPr>
              <a:t>谢谢！</a:t>
            </a:r>
            <a:endParaRPr lang="en-US" altLang="zh-CN" sz="6500" dirty="0">
              <a:ea typeface="宋体" charset="-122"/>
            </a:endParaRPr>
          </a:p>
        </p:txBody>
      </p:sp>
      <p:sp>
        <p:nvSpPr>
          <p:cNvPr id="3" name="Rectangle 6"/>
          <p:cNvSpPr txBox="1">
            <a:spLocks noChangeArrowheads="1"/>
          </p:cNvSpPr>
          <p:nvPr/>
        </p:nvSpPr>
        <p:spPr bwMode="black">
          <a:xfrm>
            <a:off x="0" y="135729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altLang="zh-CN" sz="6500" b="1" i="0" u="none" strike="noStrike" kern="0" cap="none" spc="0" normalizeH="0" baseline="0" noProof="0" dirty="0">
              <a:ln>
                <a:noFill/>
              </a:ln>
              <a:solidFill>
                <a:schemeClr val="tx2"/>
              </a:solidFill>
              <a:effectLst/>
              <a:uLnTx/>
              <a:uFillTx/>
              <a:latin typeface="Arial" charset="0"/>
              <a:ea typeface="宋体" charset="-122"/>
              <a:cs typeface="+mj-cs"/>
            </a:endParaRPr>
          </a:p>
        </p:txBody>
      </p:sp>
    </p:spTree>
  </p:cSld>
  <p:clrMapOvr>
    <a:masterClrMapping/>
  </p:clrMapOvr>
  <p:transition>
    <p:push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6" name="Rectangle 6"/>
          <p:cNvSpPr>
            <a:spLocks noGrp="1" noChangeArrowheads="1"/>
          </p:cNvSpPr>
          <p:nvPr>
            <p:ph type="ctrTitle"/>
          </p:nvPr>
        </p:nvSpPr>
        <p:spPr>
          <a:xfrm>
            <a:off x="533400" y="1371600"/>
            <a:ext cx="7539062" cy="1200144"/>
          </a:xfrm>
        </p:spPr>
        <p:txBody>
          <a:bodyPr/>
          <a:lstStyle/>
          <a:p>
            <a:r>
              <a:rPr lang="en-US" altLang="zh-CN" sz="6500" dirty="0" smtClean="0">
                <a:ea typeface="宋体" charset="-122"/>
              </a:rPr>
              <a:t>Q&amp;A</a:t>
            </a:r>
            <a:endParaRPr lang="en-US" altLang="zh-CN" sz="6500" dirty="0">
              <a:ea typeface="宋体" charset="-122"/>
            </a:endParaRPr>
          </a:p>
        </p:txBody>
      </p:sp>
      <p:sp>
        <p:nvSpPr>
          <p:cNvPr id="3" name="Rectangle 6"/>
          <p:cNvSpPr txBox="1">
            <a:spLocks noChangeArrowheads="1"/>
          </p:cNvSpPr>
          <p:nvPr/>
        </p:nvSpPr>
        <p:spPr bwMode="black">
          <a:xfrm>
            <a:off x="0" y="135729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altLang="zh-CN" sz="6500" b="1" i="0" u="none" strike="noStrike" kern="0" cap="none" spc="0" normalizeH="0" baseline="0" noProof="0" dirty="0">
              <a:ln>
                <a:noFill/>
              </a:ln>
              <a:solidFill>
                <a:schemeClr val="tx2"/>
              </a:solidFill>
              <a:effectLst/>
              <a:uLnTx/>
              <a:uFillTx/>
              <a:latin typeface="Arial" charset="0"/>
              <a:ea typeface="宋体" charset="-122"/>
              <a:cs typeface="+mj-cs"/>
            </a:endParaRPr>
          </a:p>
        </p:txBody>
      </p:sp>
    </p:spTree>
  </p:cSld>
  <p:clrMapOvr>
    <a:masterClrMapping/>
  </p:clrMapOvr>
  <p:transition>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zh-CN" altLang="en-US" sz="4000" dirty="0" smtClean="0">
                <a:ea typeface="宋体" charset="-122"/>
              </a:rPr>
              <a:t>研究综述之研究现状</a:t>
            </a:r>
            <a:endParaRPr lang="en-US" altLang="zh-CN" sz="4000" dirty="0">
              <a:ea typeface="宋体" charset="-122"/>
            </a:endParaRPr>
          </a:p>
        </p:txBody>
      </p:sp>
      <p:sp>
        <p:nvSpPr>
          <p:cNvPr id="41987" name="Rectangle 3"/>
          <p:cNvSpPr>
            <a:spLocks noGrp="1" noChangeArrowheads="1"/>
          </p:cNvSpPr>
          <p:nvPr>
            <p:ph type="body" idx="1"/>
          </p:nvPr>
        </p:nvSpPr>
        <p:spPr>
          <a:xfrm>
            <a:off x="357158" y="1428736"/>
            <a:ext cx="7929618" cy="4929223"/>
          </a:xfrm>
        </p:spPr>
        <p:txBody>
          <a:bodyPr/>
          <a:lstStyle/>
          <a:p>
            <a:pPr algn="just">
              <a:lnSpc>
                <a:spcPct val="150000"/>
              </a:lnSpc>
              <a:spcBef>
                <a:spcPts val="0"/>
              </a:spcBef>
            </a:pPr>
            <a:r>
              <a:rPr lang="zh-CN" altLang="en-US" sz="2400" b="0" dirty="0" smtClean="0">
                <a:latin typeface="宋体" pitchFamily="2" charset="-122"/>
                <a:ea typeface="宋体" pitchFamily="2" charset="-122"/>
              </a:rPr>
              <a:t>国内关于基于互联网的我国政府部门提供的房地产信息服务的研究较少，探讨的内容比较初级</a:t>
            </a:r>
            <a:endParaRPr lang="en-US" altLang="zh-CN" sz="2400" b="0" dirty="0" smtClean="0">
              <a:latin typeface="宋体" pitchFamily="2" charset="-122"/>
              <a:ea typeface="宋体" pitchFamily="2" charset="-122"/>
            </a:endParaRPr>
          </a:p>
          <a:p>
            <a:pPr algn="just">
              <a:lnSpc>
                <a:spcPct val="150000"/>
              </a:lnSpc>
              <a:spcBef>
                <a:spcPts val="0"/>
              </a:spcBef>
            </a:pPr>
            <a:r>
              <a:rPr lang="zh-CN" altLang="en-US" sz="2400" b="0" dirty="0" smtClean="0">
                <a:latin typeface="宋体" pitchFamily="2" charset="-122"/>
                <a:ea typeface="宋体" pitchFamily="2" charset="-122"/>
              </a:rPr>
              <a:t>缺乏对基于互联网的政府部门提供的房地产信息服务的体系、整体发展、关键要素、服务模式的系统深入研究</a:t>
            </a:r>
            <a:endParaRPr lang="en-US" altLang="zh-CN" sz="2400" b="0" dirty="0" smtClean="0">
              <a:latin typeface="宋体" pitchFamily="2" charset="-122"/>
              <a:ea typeface="宋体" pitchFamily="2" charset="-122"/>
            </a:endParaRPr>
          </a:p>
          <a:p>
            <a:pPr algn="just">
              <a:lnSpc>
                <a:spcPct val="150000"/>
              </a:lnSpc>
              <a:spcBef>
                <a:spcPts val="0"/>
              </a:spcBef>
            </a:pPr>
            <a:r>
              <a:rPr lang="zh-CN" altLang="en-US" sz="2400" b="0" dirty="0" smtClean="0">
                <a:latin typeface="宋体" pitchFamily="2" charset="-122"/>
                <a:ea typeface="宋体" pitchFamily="2" charset="-122"/>
              </a:rPr>
              <a:t>正是由于这方面理论研究的相对缺失与落后，所以虽然全国各地的政府房地产信息提供网站建设络绎不绝、呈现蓬勃发展之势，但是高质量的网站寥寥可数</a:t>
            </a:r>
            <a:endParaRPr lang="en-US" altLang="zh-CN" sz="2400" b="0" dirty="0" smtClean="0">
              <a:latin typeface="宋体" pitchFamily="2" charset="-122"/>
              <a:ea typeface="宋体" pitchFamily="2" charset="-122"/>
            </a:endParaRPr>
          </a:p>
          <a:p>
            <a:pPr algn="just">
              <a:lnSpc>
                <a:spcPct val="150000"/>
              </a:lnSpc>
              <a:spcBef>
                <a:spcPts val="0"/>
              </a:spcBef>
            </a:pPr>
            <a:r>
              <a:rPr lang="zh-CN" altLang="en-US" sz="2400" b="0" dirty="0" smtClean="0">
                <a:latin typeface="宋体" pitchFamily="2" charset="-122"/>
                <a:ea typeface="宋体" pitchFamily="2" charset="-122"/>
              </a:rPr>
              <a:t>因此，基于互联网的政府部门提供的房地产信息服务的理论研究是十分必要并且应该被加强发展的</a:t>
            </a:r>
            <a:endParaRPr lang="en-US" altLang="zh-CN" sz="2400" b="0" dirty="0">
              <a:latin typeface="宋体" pitchFamily="2" charset="-122"/>
              <a:ea typeface="宋体" pitchFamily="2" charset="-122"/>
            </a:endParaRPr>
          </a:p>
          <a:p>
            <a:pPr>
              <a:lnSpc>
                <a:spcPct val="90000"/>
              </a:lnSpc>
            </a:pPr>
            <a:endParaRPr lang="en-US" altLang="zh-CN" b="0" dirty="0">
              <a:ea typeface="宋体" charset="-122"/>
            </a:endParaRPr>
          </a:p>
          <a:p>
            <a:pPr lvl="1">
              <a:lnSpc>
                <a:spcPct val="90000"/>
              </a:lnSpc>
              <a:buNone/>
            </a:pPr>
            <a:r>
              <a:rPr lang="en-US" altLang="zh-CN" sz="2000" dirty="0" smtClean="0">
                <a:ea typeface="宋体" charset="-122"/>
              </a:rPr>
              <a:t>.</a:t>
            </a:r>
            <a:r>
              <a:rPr lang="en-US" altLang="zh-CN" sz="2000" dirty="0" smtClean="0">
                <a:solidFill>
                  <a:schemeClr val="tx2"/>
                </a:solidFill>
                <a:ea typeface="宋体" charset="-122"/>
              </a:rPr>
              <a:t> </a:t>
            </a:r>
            <a:r>
              <a:rPr lang="en-US" altLang="zh-CN" sz="2000" dirty="0">
                <a:solidFill>
                  <a:schemeClr val="tx2"/>
                </a:solidFill>
                <a:ea typeface="宋体" charset="-122"/>
              </a:rPr>
              <a:t/>
            </a:r>
            <a:br>
              <a:rPr lang="en-US" altLang="zh-CN" sz="2000" dirty="0">
                <a:solidFill>
                  <a:schemeClr val="tx2"/>
                </a:solidFill>
                <a:ea typeface="宋体" charset="-122"/>
              </a:rPr>
            </a:br>
            <a:endParaRPr lang="en-US" altLang="zh-CN" sz="2000" dirty="0">
              <a:solidFill>
                <a:schemeClr val="tx2"/>
              </a:solidFill>
              <a:ea typeface="宋体" charset="-122"/>
            </a:endParaRPr>
          </a:p>
        </p:txBody>
      </p:sp>
    </p:spTree>
  </p:cSld>
  <p:clrMapOvr>
    <a:masterClrMapping/>
  </p:clrMapOvr>
  <p:transition>
    <p:pull dir="l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20" name="Rectangle 24"/>
          <p:cNvSpPr>
            <a:spLocks noGrp="1" noChangeArrowheads="1"/>
          </p:cNvSpPr>
          <p:nvPr>
            <p:ph type="title" idx="4294967295"/>
          </p:nvPr>
        </p:nvSpPr>
        <p:spPr>
          <a:noFill/>
          <a:ln/>
        </p:spPr>
        <p:txBody>
          <a:bodyPr/>
          <a:lstStyle/>
          <a:p>
            <a:r>
              <a:rPr lang="zh-CN" altLang="en-US" sz="4000" dirty="0" smtClean="0">
                <a:ea typeface="宋体" charset="-122"/>
              </a:rPr>
              <a:t>要素分析</a:t>
            </a:r>
            <a:endParaRPr lang="en-US" altLang="zh-CN" sz="4000" dirty="0">
              <a:ea typeface="宋体" charset="-122"/>
            </a:endParaRPr>
          </a:p>
        </p:txBody>
      </p:sp>
      <p:sp>
        <p:nvSpPr>
          <p:cNvPr id="106537" name="Freeform 41"/>
          <p:cNvSpPr>
            <a:spLocks/>
          </p:cNvSpPr>
          <p:nvPr/>
        </p:nvSpPr>
        <p:spPr bwMode="gray">
          <a:xfrm flipH="1">
            <a:off x="2103438" y="1524000"/>
            <a:ext cx="2341562" cy="1962150"/>
          </a:xfrm>
          <a:custGeom>
            <a:avLst/>
            <a:gdLst/>
            <a:ahLst/>
            <a:cxnLst>
              <a:cxn ang="0">
                <a:pos x="303" y="1008"/>
              </a:cxn>
              <a:cxn ang="0">
                <a:pos x="1299" y="1008"/>
              </a:cxn>
              <a:cxn ang="0">
                <a:pos x="1296" y="315"/>
              </a:cxn>
              <a:cxn ang="0">
                <a:pos x="942" y="0"/>
              </a:cxn>
              <a:cxn ang="0">
                <a:pos x="3" y="0"/>
              </a:cxn>
              <a:cxn ang="0">
                <a:pos x="0" y="723"/>
              </a:cxn>
              <a:cxn ang="0">
                <a:pos x="303" y="1008"/>
              </a:cxn>
            </a:cxnLst>
            <a:rect l="0" t="0" r="r" b="b"/>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solidFill>
            <a:schemeClr val="folHlink"/>
          </a:solidFill>
          <a:ln w="9525">
            <a:noFill/>
            <a:round/>
            <a:headEnd/>
            <a:tailEnd/>
          </a:ln>
          <a:effectLst/>
        </p:spPr>
        <p:txBody>
          <a:bodyPr/>
          <a:lstStyle/>
          <a:p>
            <a:endParaRPr lang="zh-CN" altLang="en-US"/>
          </a:p>
        </p:txBody>
      </p:sp>
      <p:sp>
        <p:nvSpPr>
          <p:cNvPr id="106538" name="Freeform 42"/>
          <p:cNvSpPr>
            <a:spLocks/>
          </p:cNvSpPr>
          <p:nvPr/>
        </p:nvSpPr>
        <p:spPr bwMode="ltGray">
          <a:xfrm>
            <a:off x="4564063" y="1524000"/>
            <a:ext cx="2341562" cy="1962150"/>
          </a:xfrm>
          <a:custGeom>
            <a:avLst/>
            <a:gdLst/>
            <a:ahLst/>
            <a:cxnLst>
              <a:cxn ang="0">
                <a:pos x="303" y="1008"/>
              </a:cxn>
              <a:cxn ang="0">
                <a:pos x="1299" y="1008"/>
              </a:cxn>
              <a:cxn ang="0">
                <a:pos x="1296" y="315"/>
              </a:cxn>
              <a:cxn ang="0">
                <a:pos x="942" y="0"/>
              </a:cxn>
              <a:cxn ang="0">
                <a:pos x="3" y="0"/>
              </a:cxn>
              <a:cxn ang="0">
                <a:pos x="0" y="723"/>
              </a:cxn>
              <a:cxn ang="0">
                <a:pos x="303" y="1008"/>
              </a:cxn>
            </a:cxnLst>
            <a:rect l="0" t="0" r="r" b="b"/>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solidFill>
            <a:schemeClr val="hlink"/>
          </a:solidFill>
          <a:ln w="9525">
            <a:noFill/>
            <a:round/>
            <a:headEnd/>
            <a:tailEnd/>
          </a:ln>
          <a:effectLst/>
        </p:spPr>
        <p:txBody>
          <a:bodyPr/>
          <a:lstStyle/>
          <a:p>
            <a:endParaRPr lang="zh-CN" altLang="en-US"/>
          </a:p>
        </p:txBody>
      </p:sp>
      <p:sp>
        <p:nvSpPr>
          <p:cNvPr id="106539" name="Freeform 43"/>
          <p:cNvSpPr>
            <a:spLocks/>
          </p:cNvSpPr>
          <p:nvPr/>
        </p:nvSpPr>
        <p:spPr bwMode="ltGray">
          <a:xfrm>
            <a:off x="2103438" y="3614738"/>
            <a:ext cx="2341562" cy="1962150"/>
          </a:xfrm>
          <a:custGeom>
            <a:avLst/>
            <a:gdLst/>
            <a:ahLst/>
            <a:cxnLst>
              <a:cxn ang="0">
                <a:pos x="303" y="1008"/>
              </a:cxn>
              <a:cxn ang="0">
                <a:pos x="1299" y="1008"/>
              </a:cxn>
              <a:cxn ang="0">
                <a:pos x="1296" y="315"/>
              </a:cxn>
              <a:cxn ang="0">
                <a:pos x="942" y="0"/>
              </a:cxn>
              <a:cxn ang="0">
                <a:pos x="3" y="0"/>
              </a:cxn>
              <a:cxn ang="0">
                <a:pos x="0" y="723"/>
              </a:cxn>
              <a:cxn ang="0">
                <a:pos x="303" y="1008"/>
              </a:cxn>
            </a:cxnLst>
            <a:rect l="0" t="0" r="r" b="b"/>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solidFill>
            <a:schemeClr val="accent2"/>
          </a:solidFill>
          <a:ln w="9525">
            <a:noFill/>
            <a:round/>
            <a:headEnd/>
            <a:tailEnd/>
          </a:ln>
          <a:effectLst/>
        </p:spPr>
        <p:txBody>
          <a:bodyPr/>
          <a:lstStyle/>
          <a:p>
            <a:endParaRPr lang="zh-CN" altLang="en-US"/>
          </a:p>
        </p:txBody>
      </p:sp>
      <p:sp>
        <p:nvSpPr>
          <p:cNvPr id="106540" name="Freeform 44"/>
          <p:cNvSpPr>
            <a:spLocks/>
          </p:cNvSpPr>
          <p:nvPr/>
        </p:nvSpPr>
        <p:spPr bwMode="gray">
          <a:xfrm flipH="1">
            <a:off x="4564063" y="3614738"/>
            <a:ext cx="2341562" cy="1962150"/>
          </a:xfrm>
          <a:custGeom>
            <a:avLst/>
            <a:gdLst/>
            <a:ahLst/>
            <a:cxnLst>
              <a:cxn ang="0">
                <a:pos x="303" y="1008"/>
              </a:cxn>
              <a:cxn ang="0">
                <a:pos x="1299" y="1008"/>
              </a:cxn>
              <a:cxn ang="0">
                <a:pos x="1296" y="315"/>
              </a:cxn>
              <a:cxn ang="0">
                <a:pos x="942" y="0"/>
              </a:cxn>
              <a:cxn ang="0">
                <a:pos x="3" y="0"/>
              </a:cxn>
              <a:cxn ang="0">
                <a:pos x="0" y="723"/>
              </a:cxn>
              <a:cxn ang="0">
                <a:pos x="303" y="1008"/>
              </a:cxn>
            </a:cxnLst>
            <a:rect l="0" t="0" r="r" b="b"/>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solidFill>
            <a:schemeClr val="accent1"/>
          </a:solidFill>
          <a:ln w="9525">
            <a:noFill/>
            <a:round/>
            <a:headEnd/>
            <a:tailEnd/>
          </a:ln>
          <a:effectLst/>
        </p:spPr>
        <p:txBody>
          <a:bodyPr/>
          <a:lstStyle/>
          <a:p>
            <a:endParaRPr lang="zh-CN" altLang="en-US"/>
          </a:p>
        </p:txBody>
      </p:sp>
      <p:sp>
        <p:nvSpPr>
          <p:cNvPr id="106541" name="Oval 45"/>
          <p:cNvSpPr>
            <a:spLocks noChangeArrowheads="1"/>
          </p:cNvSpPr>
          <p:nvPr/>
        </p:nvSpPr>
        <p:spPr bwMode="gray">
          <a:xfrm>
            <a:off x="3389313" y="2452688"/>
            <a:ext cx="2362200" cy="2362200"/>
          </a:xfrm>
          <a:prstGeom prst="ellipse">
            <a:avLst/>
          </a:prstGeom>
          <a:solidFill>
            <a:srgbClr val="FFFFFF">
              <a:alpha val="50000"/>
            </a:srgbClr>
          </a:solidFill>
          <a:ln w="9525">
            <a:noFill/>
            <a:round/>
            <a:headEnd/>
            <a:tailEnd/>
          </a:ln>
          <a:effectLst/>
        </p:spPr>
        <p:txBody>
          <a:bodyPr wrap="none" anchor="ctr"/>
          <a:lstStyle/>
          <a:p>
            <a:endParaRPr lang="zh-CN" altLang="en-US"/>
          </a:p>
        </p:txBody>
      </p:sp>
      <p:sp>
        <p:nvSpPr>
          <p:cNvPr id="106542" name="Text Box 46"/>
          <p:cNvSpPr txBox="1">
            <a:spLocks noChangeArrowheads="1"/>
          </p:cNvSpPr>
          <p:nvPr/>
        </p:nvSpPr>
        <p:spPr bwMode="gray">
          <a:xfrm>
            <a:off x="2143108" y="1714488"/>
            <a:ext cx="2286016" cy="1569660"/>
          </a:xfrm>
          <a:prstGeom prst="rect">
            <a:avLst/>
          </a:prstGeom>
          <a:noFill/>
          <a:ln w="9525" algn="ctr">
            <a:noFill/>
            <a:miter lim="800000"/>
            <a:headEnd/>
            <a:tailEnd/>
          </a:ln>
          <a:effectLst/>
        </p:spPr>
        <p:txBody>
          <a:bodyPr wrap="square">
            <a:spAutoFit/>
          </a:bodyPr>
          <a:lstStyle/>
          <a:p>
            <a:pPr>
              <a:spcBef>
                <a:spcPts val="0"/>
              </a:spcBef>
            </a:pPr>
            <a:r>
              <a:rPr lang="zh-CN" altLang="en-US" sz="1600" b="1" dirty="0" smtClean="0">
                <a:solidFill>
                  <a:schemeClr val="bg1"/>
                </a:solidFill>
              </a:rPr>
              <a:t>中央级：国土资源部</a:t>
            </a:r>
            <a:endParaRPr lang="en-US" altLang="zh-CN" sz="1600" b="1" dirty="0" smtClean="0">
              <a:solidFill>
                <a:schemeClr val="bg1"/>
              </a:solidFill>
            </a:endParaRPr>
          </a:p>
          <a:p>
            <a:pPr>
              <a:spcBef>
                <a:spcPts val="0"/>
              </a:spcBef>
            </a:pPr>
            <a:r>
              <a:rPr lang="zh-CN" altLang="en-US" sz="1600" b="1" dirty="0" smtClean="0">
                <a:solidFill>
                  <a:schemeClr val="bg1"/>
                </a:solidFill>
              </a:rPr>
              <a:t>住房和城乡建设部</a:t>
            </a:r>
            <a:endParaRPr lang="en-US" altLang="zh-CN" sz="1600" b="1" dirty="0" smtClean="0">
              <a:solidFill>
                <a:schemeClr val="bg1"/>
              </a:solidFill>
            </a:endParaRPr>
          </a:p>
          <a:p>
            <a:pPr>
              <a:spcBef>
                <a:spcPts val="0"/>
              </a:spcBef>
            </a:pPr>
            <a:r>
              <a:rPr lang="zh-CN" altLang="en-US" sz="1600" b="1" dirty="0" smtClean="0">
                <a:solidFill>
                  <a:schemeClr val="bg1"/>
                </a:solidFill>
              </a:rPr>
              <a:t>地方级：各省、市、区的城乡建设委员会</a:t>
            </a:r>
            <a:endParaRPr lang="en-US" altLang="zh-CN" sz="1600" b="1" dirty="0" smtClean="0">
              <a:solidFill>
                <a:schemeClr val="bg1"/>
              </a:solidFill>
            </a:endParaRPr>
          </a:p>
          <a:p>
            <a:pPr>
              <a:spcBef>
                <a:spcPts val="0"/>
              </a:spcBef>
            </a:pPr>
            <a:r>
              <a:rPr lang="zh-CN" altLang="en-US" sz="1600" b="1" dirty="0" smtClean="0">
                <a:solidFill>
                  <a:schemeClr val="bg1"/>
                </a:solidFill>
              </a:rPr>
              <a:t>房产管理局</a:t>
            </a:r>
            <a:endParaRPr lang="en-US" altLang="zh-CN" sz="1600" b="1" dirty="0" smtClean="0">
              <a:solidFill>
                <a:schemeClr val="bg1"/>
              </a:solidFill>
            </a:endParaRPr>
          </a:p>
          <a:p>
            <a:pPr>
              <a:spcBef>
                <a:spcPts val="0"/>
              </a:spcBef>
            </a:pPr>
            <a:r>
              <a:rPr lang="zh-CN" altLang="en-US" sz="1600" b="1" dirty="0" smtClean="0">
                <a:solidFill>
                  <a:schemeClr val="bg1"/>
                </a:solidFill>
              </a:rPr>
              <a:t>国土资源局</a:t>
            </a:r>
            <a:endParaRPr lang="en-US" altLang="zh-CN" sz="1600" b="1" dirty="0">
              <a:solidFill>
                <a:schemeClr val="bg1"/>
              </a:solidFill>
              <a:ea typeface="宋体" charset="-122"/>
            </a:endParaRPr>
          </a:p>
        </p:txBody>
      </p:sp>
      <p:sp>
        <p:nvSpPr>
          <p:cNvPr id="106543" name="Text Box 47"/>
          <p:cNvSpPr txBox="1">
            <a:spLocks noChangeArrowheads="1"/>
          </p:cNvSpPr>
          <p:nvPr/>
        </p:nvSpPr>
        <p:spPr bwMode="gray">
          <a:xfrm>
            <a:off x="1905000" y="5667375"/>
            <a:ext cx="5181600" cy="584775"/>
          </a:xfrm>
          <a:prstGeom prst="rect">
            <a:avLst/>
          </a:prstGeom>
          <a:noFill/>
          <a:ln w="9525" algn="ctr">
            <a:noFill/>
            <a:miter lim="800000"/>
            <a:headEnd/>
            <a:tailEnd/>
          </a:ln>
          <a:effectLst/>
        </p:spPr>
        <p:txBody>
          <a:bodyPr>
            <a:spAutoFit/>
          </a:bodyPr>
          <a:lstStyle/>
          <a:p>
            <a:pPr algn="ctr" eaLnBrk="0" hangingPunct="0"/>
            <a:r>
              <a:rPr lang="zh-CN" altLang="en-US" sz="1600" dirty="0" smtClean="0"/>
              <a:t>基于信息服务四要素及其相互关系</a:t>
            </a:r>
            <a:endParaRPr lang="en-US" altLang="zh-CN" sz="1600" dirty="0" smtClean="0"/>
          </a:p>
          <a:p>
            <a:pPr algn="ctr" eaLnBrk="0" hangingPunct="0"/>
            <a:r>
              <a:rPr lang="zh-CN" altLang="en-US" sz="1600" dirty="0" smtClean="0"/>
              <a:t>分析我国政府部门提供的房地产信息服务</a:t>
            </a:r>
            <a:endParaRPr lang="en-US" altLang="zh-CN" sz="1600" b="1" dirty="0">
              <a:solidFill>
                <a:srgbClr val="000000"/>
              </a:solidFill>
              <a:ea typeface="宋体" charset="-122"/>
            </a:endParaRPr>
          </a:p>
        </p:txBody>
      </p:sp>
      <p:sp>
        <p:nvSpPr>
          <p:cNvPr id="106544" name="Text Box 48"/>
          <p:cNvSpPr txBox="1">
            <a:spLocks noChangeArrowheads="1"/>
          </p:cNvSpPr>
          <p:nvPr/>
        </p:nvSpPr>
        <p:spPr bwMode="black">
          <a:xfrm>
            <a:off x="4714876" y="1714488"/>
            <a:ext cx="2071702" cy="1569660"/>
          </a:xfrm>
          <a:prstGeom prst="rect">
            <a:avLst/>
          </a:prstGeom>
          <a:noFill/>
          <a:ln w="9525" algn="ctr">
            <a:noFill/>
            <a:miter lim="800000"/>
            <a:headEnd/>
            <a:tailEnd/>
          </a:ln>
          <a:effectLst/>
        </p:spPr>
        <p:txBody>
          <a:bodyPr wrap="square">
            <a:spAutoFit/>
          </a:bodyPr>
          <a:lstStyle/>
          <a:p>
            <a:pPr>
              <a:spcBef>
                <a:spcPts val="0"/>
              </a:spcBef>
            </a:pPr>
            <a:r>
              <a:rPr lang="zh-CN" altLang="en-US" sz="1600" b="1" dirty="0" smtClean="0">
                <a:solidFill>
                  <a:schemeClr val="bg1"/>
                </a:solidFill>
              </a:rPr>
              <a:t>                  社会公众</a:t>
            </a:r>
            <a:endParaRPr lang="en-US" altLang="zh-CN" sz="1600" b="1" dirty="0" smtClean="0">
              <a:solidFill>
                <a:schemeClr val="bg1"/>
              </a:solidFill>
            </a:endParaRPr>
          </a:p>
          <a:p>
            <a:pPr>
              <a:spcBef>
                <a:spcPts val="0"/>
              </a:spcBef>
            </a:pPr>
            <a:r>
              <a:rPr lang="zh-CN" altLang="en-US" sz="1600" b="1" dirty="0" smtClean="0">
                <a:solidFill>
                  <a:schemeClr val="bg1"/>
                </a:solidFill>
              </a:rPr>
              <a:t>       房地产开发企业</a:t>
            </a:r>
            <a:endParaRPr lang="en-US" altLang="zh-CN" sz="1600" b="1" dirty="0" smtClean="0">
              <a:solidFill>
                <a:schemeClr val="bg1"/>
              </a:solidFill>
            </a:endParaRPr>
          </a:p>
          <a:p>
            <a:pPr>
              <a:spcBef>
                <a:spcPts val="0"/>
              </a:spcBef>
            </a:pPr>
            <a:r>
              <a:rPr lang="zh-CN" altLang="en-US" sz="1600" b="1" dirty="0" smtClean="0">
                <a:solidFill>
                  <a:schemeClr val="bg1"/>
                </a:solidFill>
              </a:rPr>
              <a:t>       房地产中介公司</a:t>
            </a:r>
            <a:endParaRPr lang="en-US" altLang="zh-CN" sz="1600" b="1" dirty="0" smtClean="0">
              <a:solidFill>
                <a:schemeClr val="bg1"/>
              </a:solidFill>
            </a:endParaRPr>
          </a:p>
          <a:p>
            <a:pPr>
              <a:spcBef>
                <a:spcPts val="0"/>
              </a:spcBef>
            </a:pPr>
            <a:r>
              <a:rPr lang="zh-CN" altLang="en-US" sz="1600" b="1" dirty="0" smtClean="0">
                <a:solidFill>
                  <a:schemeClr val="bg1"/>
                </a:solidFill>
              </a:rPr>
              <a:t>                  研究机构</a:t>
            </a:r>
            <a:endParaRPr lang="en-US" altLang="zh-CN" sz="1600" b="1" dirty="0" smtClean="0">
              <a:solidFill>
                <a:schemeClr val="bg1"/>
              </a:solidFill>
            </a:endParaRPr>
          </a:p>
          <a:p>
            <a:pPr>
              <a:spcBef>
                <a:spcPts val="0"/>
              </a:spcBef>
            </a:pPr>
            <a:r>
              <a:rPr lang="zh-CN" altLang="en-US" sz="1600" b="1" dirty="0" smtClean="0">
                <a:solidFill>
                  <a:schemeClr val="bg1"/>
                </a:solidFill>
              </a:rPr>
              <a:t>                  新闻媒体</a:t>
            </a:r>
            <a:endParaRPr lang="en-US" altLang="zh-CN" sz="1600" b="1" dirty="0" smtClean="0">
              <a:solidFill>
                <a:schemeClr val="bg1"/>
              </a:solidFill>
            </a:endParaRPr>
          </a:p>
          <a:p>
            <a:pPr>
              <a:spcBef>
                <a:spcPts val="0"/>
              </a:spcBef>
            </a:pPr>
            <a:r>
              <a:rPr lang="en-US" altLang="zh-CN" sz="1600" b="1" dirty="0" smtClean="0">
                <a:solidFill>
                  <a:schemeClr val="bg1"/>
                </a:solidFill>
                <a:ea typeface="宋体" charset="-122"/>
              </a:rPr>
              <a:t>                         ……</a:t>
            </a:r>
            <a:endParaRPr lang="en-US" altLang="zh-CN" sz="1600" b="1" dirty="0">
              <a:solidFill>
                <a:schemeClr val="bg1"/>
              </a:solidFill>
              <a:ea typeface="宋体" charset="-122"/>
            </a:endParaRPr>
          </a:p>
        </p:txBody>
      </p:sp>
      <p:sp>
        <p:nvSpPr>
          <p:cNvPr id="106545" name="Text Box 49"/>
          <p:cNvSpPr txBox="1">
            <a:spLocks noChangeArrowheads="1"/>
          </p:cNvSpPr>
          <p:nvPr/>
        </p:nvSpPr>
        <p:spPr bwMode="black">
          <a:xfrm>
            <a:off x="2143108" y="3929066"/>
            <a:ext cx="1792287" cy="1323439"/>
          </a:xfrm>
          <a:prstGeom prst="rect">
            <a:avLst/>
          </a:prstGeom>
          <a:noFill/>
          <a:ln w="9525" algn="ctr">
            <a:noFill/>
            <a:miter lim="800000"/>
            <a:headEnd/>
            <a:tailEnd/>
          </a:ln>
          <a:effectLst/>
        </p:spPr>
        <p:txBody>
          <a:bodyPr>
            <a:spAutoFit/>
          </a:bodyPr>
          <a:lstStyle/>
          <a:p>
            <a:pPr>
              <a:spcBef>
                <a:spcPts val="0"/>
              </a:spcBef>
            </a:pPr>
            <a:r>
              <a:rPr lang="zh-CN" altLang="en-US" sz="1600" b="1" dirty="0" smtClean="0">
                <a:solidFill>
                  <a:schemeClr val="bg1"/>
                </a:solidFill>
              </a:rPr>
              <a:t>各有关</a:t>
            </a:r>
            <a:endParaRPr lang="en-US" altLang="zh-CN" sz="1600" b="1" dirty="0" smtClean="0">
              <a:solidFill>
                <a:schemeClr val="bg1"/>
              </a:solidFill>
            </a:endParaRPr>
          </a:p>
          <a:p>
            <a:pPr>
              <a:spcBef>
                <a:spcPts val="0"/>
              </a:spcBef>
            </a:pPr>
            <a:r>
              <a:rPr lang="zh-CN" altLang="en-US" sz="1600" b="1" dirty="0" smtClean="0">
                <a:solidFill>
                  <a:schemeClr val="bg1"/>
                </a:solidFill>
              </a:rPr>
              <a:t>政府部门</a:t>
            </a:r>
            <a:endParaRPr lang="en-US" altLang="zh-CN" sz="1600" b="1" dirty="0" smtClean="0">
              <a:solidFill>
                <a:schemeClr val="bg1"/>
              </a:solidFill>
            </a:endParaRPr>
          </a:p>
          <a:p>
            <a:pPr>
              <a:spcBef>
                <a:spcPts val="0"/>
              </a:spcBef>
            </a:pPr>
            <a:r>
              <a:rPr lang="zh-CN" altLang="en-US" sz="1600" b="1" dirty="0" smtClean="0">
                <a:solidFill>
                  <a:schemeClr val="bg1"/>
                </a:solidFill>
              </a:rPr>
              <a:t>建立的门户网站</a:t>
            </a:r>
            <a:r>
              <a:rPr lang="en-US" altLang="zh-CN" sz="1600" b="1" dirty="0" smtClean="0">
                <a:solidFill>
                  <a:schemeClr val="bg1"/>
                </a:solidFill>
              </a:rPr>
              <a:t>——</a:t>
            </a:r>
            <a:r>
              <a:rPr lang="zh-CN" altLang="en-US" sz="1600" b="1" dirty="0" smtClean="0">
                <a:solidFill>
                  <a:schemeClr val="bg1"/>
                </a:solidFill>
              </a:rPr>
              <a:t>房地产信息服务平台</a:t>
            </a:r>
            <a:endParaRPr lang="en-US" altLang="zh-CN" sz="1600" b="1" dirty="0">
              <a:solidFill>
                <a:schemeClr val="bg1"/>
              </a:solidFill>
              <a:ea typeface="宋体" charset="-122"/>
            </a:endParaRPr>
          </a:p>
        </p:txBody>
      </p:sp>
      <p:sp>
        <p:nvSpPr>
          <p:cNvPr id="106546" name="Text Box 50"/>
          <p:cNvSpPr txBox="1">
            <a:spLocks noChangeArrowheads="1"/>
          </p:cNvSpPr>
          <p:nvPr/>
        </p:nvSpPr>
        <p:spPr bwMode="gray">
          <a:xfrm>
            <a:off x="4643438" y="3929066"/>
            <a:ext cx="2214578" cy="1323439"/>
          </a:xfrm>
          <a:prstGeom prst="rect">
            <a:avLst/>
          </a:prstGeom>
          <a:noFill/>
          <a:ln w="9525" algn="ctr">
            <a:noFill/>
            <a:miter lim="800000"/>
            <a:headEnd/>
            <a:tailEnd/>
          </a:ln>
          <a:effectLst/>
        </p:spPr>
        <p:txBody>
          <a:bodyPr wrap="square">
            <a:spAutoFit/>
          </a:bodyPr>
          <a:lstStyle/>
          <a:p>
            <a:pPr algn="r">
              <a:spcBef>
                <a:spcPts val="0"/>
              </a:spcBef>
            </a:pPr>
            <a:r>
              <a:rPr lang="zh-CN" altLang="en-US" sz="1600" b="1" dirty="0" smtClean="0">
                <a:solidFill>
                  <a:schemeClr val="bg1"/>
                </a:solidFill>
              </a:rPr>
              <a:t>                必要又充分            的方式与手段</a:t>
            </a:r>
            <a:endParaRPr lang="en-US" altLang="zh-CN" sz="1600" b="1" dirty="0" smtClean="0">
              <a:solidFill>
                <a:schemeClr val="bg1"/>
              </a:solidFill>
            </a:endParaRPr>
          </a:p>
          <a:p>
            <a:pPr algn="r">
              <a:spcBef>
                <a:spcPts val="0"/>
              </a:spcBef>
            </a:pPr>
            <a:r>
              <a:rPr lang="zh-CN" altLang="en-US" sz="1600" b="1" dirty="0" smtClean="0">
                <a:solidFill>
                  <a:schemeClr val="bg1"/>
                </a:solidFill>
              </a:rPr>
              <a:t>的组合和运用</a:t>
            </a:r>
            <a:endParaRPr lang="en-US" altLang="zh-CN" sz="1600" b="1" dirty="0" smtClean="0">
              <a:solidFill>
                <a:schemeClr val="bg1"/>
              </a:solidFill>
              <a:ea typeface="宋体" charset="-122"/>
            </a:endParaRPr>
          </a:p>
          <a:p>
            <a:pPr algn="r">
              <a:spcBef>
                <a:spcPts val="0"/>
              </a:spcBef>
            </a:pPr>
            <a:r>
              <a:rPr lang="zh-CN" altLang="en-US" sz="1600" b="1" dirty="0" smtClean="0">
                <a:solidFill>
                  <a:srgbClr val="FFFFFF"/>
                </a:solidFill>
                <a:ea typeface="宋体" charset="-122"/>
              </a:rPr>
              <a:t>服务方式多种多样</a:t>
            </a:r>
            <a:endParaRPr lang="en-US" altLang="zh-CN" sz="1600" b="1" dirty="0" smtClean="0">
              <a:solidFill>
                <a:srgbClr val="FFFFFF"/>
              </a:solidFill>
              <a:ea typeface="宋体" charset="-122"/>
            </a:endParaRPr>
          </a:p>
          <a:p>
            <a:pPr algn="r">
              <a:spcBef>
                <a:spcPts val="0"/>
              </a:spcBef>
            </a:pPr>
            <a:r>
              <a:rPr lang="zh-CN" altLang="en-US" sz="1600" b="1" dirty="0" smtClean="0">
                <a:solidFill>
                  <a:srgbClr val="FFFFFF"/>
                </a:solidFill>
                <a:ea typeface="宋体" charset="-122"/>
              </a:rPr>
              <a:t>服务手段多种多样</a:t>
            </a:r>
            <a:endParaRPr lang="en-US" altLang="zh-CN" sz="1600" b="1" dirty="0">
              <a:solidFill>
                <a:srgbClr val="FFFFFF"/>
              </a:solidFill>
              <a:ea typeface="宋体" charset="-122"/>
            </a:endParaRPr>
          </a:p>
        </p:txBody>
      </p:sp>
      <p:sp>
        <p:nvSpPr>
          <p:cNvPr id="106547" name="Rectangle 51"/>
          <p:cNvSpPr>
            <a:spLocks noChangeArrowheads="1"/>
          </p:cNvSpPr>
          <p:nvPr/>
        </p:nvSpPr>
        <p:spPr bwMode="auto">
          <a:xfrm>
            <a:off x="3786182" y="2714620"/>
            <a:ext cx="881973" cy="584775"/>
          </a:xfrm>
          <a:prstGeom prst="rect">
            <a:avLst/>
          </a:prstGeom>
          <a:noFill/>
          <a:ln w="9525">
            <a:noFill/>
            <a:miter lim="800000"/>
            <a:headEnd/>
            <a:tailEnd/>
          </a:ln>
          <a:effectLst/>
        </p:spPr>
        <p:txBody>
          <a:bodyPr wrap="square">
            <a:spAutoFit/>
          </a:bodyPr>
          <a:lstStyle/>
          <a:p>
            <a:r>
              <a:rPr lang="zh-CN" altLang="en-US" sz="1600" b="1" dirty="0" smtClean="0">
                <a:solidFill>
                  <a:srgbClr val="000000"/>
                </a:solidFill>
                <a:ea typeface="宋体" charset="-122"/>
              </a:rPr>
              <a:t>服务</a:t>
            </a:r>
            <a:endParaRPr lang="en-US" altLang="zh-CN" sz="1600" b="1" dirty="0" smtClean="0">
              <a:solidFill>
                <a:srgbClr val="000000"/>
              </a:solidFill>
              <a:ea typeface="宋体" charset="-122"/>
            </a:endParaRPr>
          </a:p>
          <a:p>
            <a:r>
              <a:rPr lang="zh-CN" altLang="en-US" sz="1600" b="1" dirty="0" smtClean="0">
                <a:solidFill>
                  <a:srgbClr val="000000"/>
                </a:solidFill>
                <a:ea typeface="宋体" charset="-122"/>
              </a:rPr>
              <a:t>者</a:t>
            </a:r>
            <a:endParaRPr lang="en-US" altLang="zh-CN" sz="1600" b="1" dirty="0">
              <a:solidFill>
                <a:srgbClr val="000000"/>
              </a:solidFill>
              <a:ea typeface="宋体" charset="-122"/>
            </a:endParaRPr>
          </a:p>
        </p:txBody>
      </p:sp>
      <p:sp>
        <p:nvSpPr>
          <p:cNvPr id="106548" name="Rectangle 52"/>
          <p:cNvSpPr>
            <a:spLocks noChangeArrowheads="1"/>
          </p:cNvSpPr>
          <p:nvPr/>
        </p:nvSpPr>
        <p:spPr bwMode="auto">
          <a:xfrm>
            <a:off x="4643438" y="2714620"/>
            <a:ext cx="1000132" cy="584775"/>
          </a:xfrm>
          <a:prstGeom prst="rect">
            <a:avLst/>
          </a:prstGeom>
          <a:noFill/>
          <a:ln w="9525">
            <a:noFill/>
            <a:miter lim="800000"/>
            <a:headEnd/>
            <a:tailEnd/>
          </a:ln>
          <a:effectLst/>
        </p:spPr>
        <p:txBody>
          <a:bodyPr wrap="square">
            <a:spAutoFit/>
          </a:bodyPr>
          <a:lstStyle/>
          <a:p>
            <a:r>
              <a:rPr lang="zh-CN" altLang="en-US" sz="1600" b="1" dirty="0" smtClean="0">
                <a:solidFill>
                  <a:srgbClr val="000000"/>
                </a:solidFill>
                <a:ea typeface="宋体" charset="-122"/>
              </a:rPr>
              <a:t>服务</a:t>
            </a:r>
            <a:endParaRPr lang="en-US" altLang="zh-CN" sz="1600" b="1" dirty="0" smtClean="0">
              <a:solidFill>
                <a:srgbClr val="000000"/>
              </a:solidFill>
              <a:ea typeface="宋体" charset="-122"/>
            </a:endParaRPr>
          </a:p>
          <a:p>
            <a:r>
              <a:rPr lang="zh-CN" altLang="en-US" sz="1600" b="1" dirty="0" smtClean="0">
                <a:solidFill>
                  <a:srgbClr val="000000"/>
                </a:solidFill>
                <a:ea typeface="宋体" charset="-122"/>
              </a:rPr>
              <a:t>对象</a:t>
            </a:r>
            <a:endParaRPr lang="en-US" altLang="zh-CN" sz="1600" b="1" dirty="0">
              <a:solidFill>
                <a:srgbClr val="000000"/>
              </a:solidFill>
              <a:ea typeface="宋体" charset="-122"/>
            </a:endParaRPr>
          </a:p>
        </p:txBody>
      </p:sp>
      <p:sp>
        <p:nvSpPr>
          <p:cNvPr id="106549" name="Rectangle 53"/>
          <p:cNvSpPr>
            <a:spLocks noChangeArrowheads="1"/>
          </p:cNvSpPr>
          <p:nvPr/>
        </p:nvSpPr>
        <p:spPr bwMode="auto">
          <a:xfrm>
            <a:off x="3703638" y="3848100"/>
            <a:ext cx="598241" cy="584775"/>
          </a:xfrm>
          <a:prstGeom prst="rect">
            <a:avLst/>
          </a:prstGeom>
          <a:noFill/>
          <a:ln w="9525">
            <a:noFill/>
            <a:miter lim="800000"/>
            <a:headEnd/>
            <a:tailEnd/>
          </a:ln>
          <a:effectLst/>
        </p:spPr>
        <p:txBody>
          <a:bodyPr wrap="none">
            <a:spAutoFit/>
          </a:bodyPr>
          <a:lstStyle/>
          <a:p>
            <a:r>
              <a:rPr lang="zh-CN" altLang="en-US" sz="1600" b="1" dirty="0" smtClean="0">
                <a:solidFill>
                  <a:srgbClr val="000000"/>
                </a:solidFill>
                <a:ea typeface="宋体" charset="-122"/>
              </a:rPr>
              <a:t>服务</a:t>
            </a:r>
            <a:endParaRPr lang="en-US" altLang="zh-CN" sz="1600" b="1" dirty="0" smtClean="0">
              <a:solidFill>
                <a:srgbClr val="000000"/>
              </a:solidFill>
              <a:ea typeface="宋体" charset="-122"/>
            </a:endParaRPr>
          </a:p>
          <a:p>
            <a:r>
              <a:rPr lang="zh-CN" altLang="en-US" sz="1600" b="1" dirty="0" smtClean="0">
                <a:solidFill>
                  <a:srgbClr val="000000"/>
                </a:solidFill>
                <a:ea typeface="宋体" charset="-122"/>
              </a:rPr>
              <a:t>内容</a:t>
            </a:r>
            <a:endParaRPr lang="en-US" altLang="zh-CN" sz="1600" b="1" dirty="0">
              <a:solidFill>
                <a:srgbClr val="000000"/>
              </a:solidFill>
              <a:ea typeface="宋体" charset="-122"/>
            </a:endParaRPr>
          </a:p>
        </p:txBody>
      </p:sp>
      <p:sp>
        <p:nvSpPr>
          <p:cNvPr id="106550" name="Rectangle 54"/>
          <p:cNvSpPr>
            <a:spLocks noChangeArrowheads="1"/>
          </p:cNvSpPr>
          <p:nvPr/>
        </p:nvSpPr>
        <p:spPr bwMode="auto">
          <a:xfrm>
            <a:off x="4803775" y="3848100"/>
            <a:ext cx="598241" cy="584775"/>
          </a:xfrm>
          <a:prstGeom prst="rect">
            <a:avLst/>
          </a:prstGeom>
          <a:noFill/>
          <a:ln w="9525">
            <a:noFill/>
            <a:miter lim="800000"/>
            <a:headEnd/>
            <a:tailEnd/>
          </a:ln>
          <a:effectLst/>
        </p:spPr>
        <p:txBody>
          <a:bodyPr wrap="none">
            <a:spAutoFit/>
          </a:bodyPr>
          <a:lstStyle/>
          <a:p>
            <a:r>
              <a:rPr lang="zh-CN" altLang="en-US" sz="1600" b="1" dirty="0" smtClean="0">
                <a:solidFill>
                  <a:srgbClr val="000000"/>
                </a:solidFill>
                <a:ea typeface="宋体" charset="-122"/>
              </a:rPr>
              <a:t>服务</a:t>
            </a:r>
            <a:endParaRPr lang="en-US" altLang="zh-CN" sz="1600" b="1" dirty="0" smtClean="0">
              <a:solidFill>
                <a:srgbClr val="000000"/>
              </a:solidFill>
              <a:ea typeface="宋体" charset="-122"/>
            </a:endParaRPr>
          </a:p>
          <a:p>
            <a:r>
              <a:rPr lang="zh-CN" altLang="en-US" sz="1600" b="1" dirty="0" smtClean="0">
                <a:solidFill>
                  <a:srgbClr val="000000"/>
                </a:solidFill>
                <a:ea typeface="宋体" charset="-122"/>
              </a:rPr>
              <a:t>策略</a:t>
            </a:r>
            <a:endParaRPr lang="en-US" altLang="zh-CN" sz="1600" b="1" dirty="0">
              <a:solidFill>
                <a:srgbClr val="000000"/>
              </a:solidFill>
              <a:ea typeface="宋体" charset="-122"/>
            </a:endParaRPr>
          </a:p>
        </p:txBody>
      </p:sp>
    </p:spTree>
  </p:cSld>
  <p:clrMapOvr>
    <a:masterClrMapping/>
  </p:clrMapOvr>
  <p:transition>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t>要素分析</a:t>
            </a:r>
            <a:r>
              <a:rPr lang="en-US" altLang="zh-CN" sz="4000" dirty="0" smtClean="0"/>
              <a:t>——</a:t>
            </a:r>
            <a:r>
              <a:rPr lang="zh-CN" altLang="en-US" sz="4000" dirty="0" smtClean="0"/>
              <a:t>服务者</a:t>
            </a:r>
            <a:endParaRPr lang="zh-CN" altLang="en-US" sz="4000" dirty="0"/>
          </a:p>
        </p:txBody>
      </p:sp>
      <p:grpSp>
        <p:nvGrpSpPr>
          <p:cNvPr id="3" name="Group 3"/>
          <p:cNvGrpSpPr>
            <a:grpSpLocks/>
          </p:cNvGrpSpPr>
          <p:nvPr/>
        </p:nvGrpSpPr>
        <p:grpSpPr bwMode="auto">
          <a:xfrm>
            <a:off x="357158" y="1643050"/>
            <a:ext cx="8358956" cy="4434732"/>
            <a:chOff x="-18" y="1248"/>
            <a:chExt cx="5804" cy="2984"/>
          </a:xfrm>
        </p:grpSpPr>
        <p:grpSp>
          <p:nvGrpSpPr>
            <p:cNvPr id="4" name="Group 4"/>
            <p:cNvGrpSpPr>
              <a:grpSpLocks/>
            </p:cNvGrpSpPr>
            <p:nvPr/>
          </p:nvGrpSpPr>
          <p:grpSpPr bwMode="auto">
            <a:xfrm>
              <a:off x="1824" y="1248"/>
              <a:ext cx="2014" cy="1821"/>
              <a:chOff x="1872" y="1824"/>
              <a:chExt cx="2014" cy="1821"/>
            </a:xfrm>
          </p:grpSpPr>
          <p:sp>
            <p:nvSpPr>
              <p:cNvPr id="19" name="AutoShape 5"/>
              <p:cNvSpPr>
                <a:spLocks noChangeArrowheads="1"/>
              </p:cNvSpPr>
              <p:nvPr/>
            </p:nvSpPr>
            <p:spPr bwMode="gray">
              <a:xfrm rot="16200000" flipH="1">
                <a:off x="1820" y="2528"/>
                <a:ext cx="309" cy="206"/>
              </a:xfrm>
              <a:prstGeom prst="upArrow">
                <a:avLst>
                  <a:gd name="adj1" fmla="val 51676"/>
                  <a:gd name="adj2" fmla="val 100000"/>
                </a:avLst>
              </a:prstGeom>
              <a:gradFill rotWithShape="1">
                <a:gsLst>
                  <a:gs pos="0">
                    <a:schemeClr val="tx2"/>
                  </a:gs>
                  <a:gs pos="100000">
                    <a:schemeClr val="tx2">
                      <a:gamma/>
                      <a:tint val="39216"/>
                      <a:invGamma/>
                    </a:schemeClr>
                  </a:gs>
                </a:gsLst>
                <a:lin ang="0" scaled="1"/>
              </a:gradFill>
              <a:ln w="9525" algn="ctr">
                <a:noFill/>
                <a:miter lim="800000"/>
                <a:headEnd/>
                <a:tailEnd/>
              </a:ln>
              <a:effectLst/>
            </p:spPr>
            <p:txBody>
              <a:bodyPr wrap="none" anchor="ctr"/>
              <a:lstStyle/>
              <a:p>
                <a:endParaRPr lang="zh-CN" altLang="en-US"/>
              </a:p>
            </p:txBody>
          </p:sp>
          <p:sp>
            <p:nvSpPr>
              <p:cNvPr id="20" name="AutoShape 6"/>
              <p:cNvSpPr>
                <a:spLocks noChangeArrowheads="1"/>
              </p:cNvSpPr>
              <p:nvPr/>
            </p:nvSpPr>
            <p:spPr bwMode="gray">
              <a:xfrm rot="5400000" flipH="1">
                <a:off x="3628" y="2494"/>
                <a:ext cx="309" cy="206"/>
              </a:xfrm>
              <a:prstGeom prst="upArrow">
                <a:avLst>
                  <a:gd name="adj1" fmla="val 51676"/>
                  <a:gd name="adj2" fmla="val 100000"/>
                </a:avLst>
              </a:prstGeom>
              <a:gradFill rotWithShape="1">
                <a:gsLst>
                  <a:gs pos="0">
                    <a:schemeClr val="tx2"/>
                  </a:gs>
                  <a:gs pos="100000">
                    <a:schemeClr val="tx2">
                      <a:gamma/>
                      <a:tint val="39216"/>
                      <a:invGamma/>
                    </a:schemeClr>
                  </a:gs>
                </a:gsLst>
                <a:lin ang="0" scaled="1"/>
              </a:gradFill>
              <a:ln w="9525" algn="ctr">
                <a:noFill/>
                <a:miter lim="800000"/>
                <a:headEnd/>
                <a:tailEnd/>
              </a:ln>
              <a:effectLst/>
            </p:spPr>
            <p:txBody>
              <a:bodyPr wrap="none" anchor="ctr"/>
              <a:lstStyle/>
              <a:p>
                <a:endParaRPr lang="zh-CN" altLang="en-US"/>
              </a:p>
            </p:txBody>
          </p:sp>
          <p:sp>
            <p:nvSpPr>
              <p:cNvPr id="21" name="AutoShape 7"/>
              <p:cNvSpPr>
                <a:spLocks noChangeArrowheads="1"/>
              </p:cNvSpPr>
              <p:nvPr/>
            </p:nvSpPr>
            <p:spPr bwMode="gray">
              <a:xfrm rot="10800000" flipH="1">
                <a:off x="2725" y="3439"/>
                <a:ext cx="308" cy="206"/>
              </a:xfrm>
              <a:prstGeom prst="upArrow">
                <a:avLst>
                  <a:gd name="adj1" fmla="val 51676"/>
                  <a:gd name="adj2" fmla="val 100000"/>
                </a:avLst>
              </a:prstGeom>
              <a:gradFill rotWithShape="1">
                <a:gsLst>
                  <a:gs pos="0">
                    <a:schemeClr val="tx2"/>
                  </a:gs>
                  <a:gs pos="100000">
                    <a:schemeClr val="tx2">
                      <a:gamma/>
                      <a:tint val="39216"/>
                      <a:invGamma/>
                    </a:schemeClr>
                  </a:gs>
                </a:gsLst>
                <a:lin ang="0" scaled="1"/>
              </a:gradFill>
              <a:ln w="9525" algn="ctr">
                <a:noFill/>
                <a:miter lim="800000"/>
                <a:headEnd/>
                <a:tailEnd/>
              </a:ln>
              <a:effectLst/>
            </p:spPr>
            <p:txBody>
              <a:bodyPr wrap="none" anchor="ctr"/>
              <a:lstStyle/>
              <a:p>
                <a:endParaRPr lang="zh-CN" altLang="en-US"/>
              </a:p>
            </p:txBody>
          </p:sp>
          <p:sp>
            <p:nvSpPr>
              <p:cNvPr id="22" name="Oval 8"/>
              <p:cNvSpPr>
                <a:spLocks noChangeArrowheads="1"/>
              </p:cNvSpPr>
              <p:nvPr/>
            </p:nvSpPr>
            <p:spPr bwMode="gray">
              <a:xfrm>
                <a:off x="2078" y="1824"/>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solidFill>
                  <a:schemeClr val="bg1"/>
                </a:solidFill>
                <a:round/>
                <a:headEnd/>
                <a:tailEnd/>
              </a:ln>
              <a:effectLst/>
            </p:spPr>
            <p:txBody>
              <a:bodyPr wrap="none" anchor="ctr"/>
              <a:lstStyle/>
              <a:p>
                <a:endParaRPr lang="zh-CN" altLang="en-US"/>
              </a:p>
            </p:txBody>
          </p:sp>
          <p:sp>
            <p:nvSpPr>
              <p:cNvPr id="23" name="Oval 9"/>
              <p:cNvSpPr>
                <a:spLocks noChangeArrowheads="1"/>
              </p:cNvSpPr>
              <p:nvPr/>
            </p:nvSpPr>
            <p:spPr bwMode="gray">
              <a:xfrm>
                <a:off x="2170" y="1915"/>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zh-CN" altLang="en-US"/>
              </a:p>
            </p:txBody>
          </p:sp>
          <p:sp>
            <p:nvSpPr>
              <p:cNvPr id="24" name="Oval 10"/>
              <p:cNvSpPr>
                <a:spLocks noChangeArrowheads="1"/>
              </p:cNvSpPr>
              <p:nvPr/>
            </p:nvSpPr>
            <p:spPr bwMode="gray">
              <a:xfrm>
                <a:off x="2254" y="2000"/>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zh-CN" altLang="en-US"/>
              </a:p>
            </p:txBody>
          </p:sp>
          <p:sp>
            <p:nvSpPr>
              <p:cNvPr id="25" name="Oval 11"/>
              <p:cNvSpPr>
                <a:spLocks noChangeArrowheads="1"/>
              </p:cNvSpPr>
              <p:nvPr/>
            </p:nvSpPr>
            <p:spPr bwMode="gray">
              <a:xfrm>
                <a:off x="2254" y="2000"/>
                <a:ext cx="1262" cy="1264"/>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zh-CN" altLang="en-US"/>
              </a:p>
            </p:txBody>
          </p:sp>
          <p:sp>
            <p:nvSpPr>
              <p:cNvPr id="26" name="Oval 12"/>
              <p:cNvSpPr>
                <a:spLocks noChangeArrowheads="1"/>
              </p:cNvSpPr>
              <p:nvPr/>
            </p:nvSpPr>
            <p:spPr bwMode="gray">
              <a:xfrm>
                <a:off x="2337" y="2083"/>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zh-CN" altLang="en-US"/>
              </a:p>
            </p:txBody>
          </p:sp>
          <p:sp>
            <p:nvSpPr>
              <p:cNvPr id="27" name="Oval 13"/>
              <p:cNvSpPr>
                <a:spLocks noChangeArrowheads="1"/>
              </p:cNvSpPr>
              <p:nvPr/>
            </p:nvSpPr>
            <p:spPr bwMode="gray">
              <a:xfrm>
                <a:off x="2337" y="2083"/>
                <a:ext cx="1096" cy="1098"/>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zh-CN" altLang="en-US"/>
              </a:p>
            </p:txBody>
          </p:sp>
        </p:grpSp>
        <p:sp>
          <p:nvSpPr>
            <p:cNvPr id="5" name="AutoShape 14"/>
            <p:cNvSpPr>
              <a:spLocks noChangeArrowheads="1"/>
            </p:cNvSpPr>
            <p:nvPr/>
          </p:nvSpPr>
          <p:spPr bwMode="gray">
            <a:xfrm>
              <a:off x="32" y="2256"/>
              <a:ext cx="1648"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headEnd/>
              <a:tailEnd/>
            </a:ln>
            <a:effectLst/>
          </p:spPr>
          <p:txBody>
            <a:bodyPr wrap="none" anchor="ctr"/>
            <a:lstStyle/>
            <a:p>
              <a:endParaRPr lang="zh-CN" altLang="en-US"/>
            </a:p>
          </p:txBody>
        </p:sp>
        <p:sp>
          <p:nvSpPr>
            <p:cNvPr id="6" name="AutoShape 15"/>
            <p:cNvSpPr>
              <a:spLocks noChangeArrowheads="1"/>
            </p:cNvSpPr>
            <p:nvPr/>
          </p:nvSpPr>
          <p:spPr bwMode="gray">
            <a:xfrm>
              <a:off x="32" y="1920"/>
              <a:ext cx="1648"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headEnd/>
              <a:tailEnd/>
            </a:ln>
            <a:effectLst/>
          </p:spPr>
          <p:txBody>
            <a:bodyPr wrap="none" anchor="ctr"/>
            <a:lstStyle/>
            <a:p>
              <a:endParaRPr lang="zh-CN" altLang="en-US"/>
            </a:p>
          </p:txBody>
        </p:sp>
        <p:sp>
          <p:nvSpPr>
            <p:cNvPr id="7" name="AutoShape 16"/>
            <p:cNvSpPr>
              <a:spLocks noChangeArrowheads="1"/>
            </p:cNvSpPr>
            <p:nvPr/>
          </p:nvSpPr>
          <p:spPr bwMode="gray">
            <a:xfrm>
              <a:off x="32" y="1584"/>
              <a:ext cx="1648"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headEnd/>
              <a:tailEnd/>
            </a:ln>
            <a:effectLst/>
          </p:spPr>
          <p:txBody>
            <a:bodyPr wrap="none" anchor="ctr"/>
            <a:lstStyle/>
            <a:p>
              <a:endParaRPr lang="zh-CN" altLang="en-US"/>
            </a:p>
          </p:txBody>
        </p:sp>
        <p:sp>
          <p:nvSpPr>
            <p:cNvPr id="8" name="AutoShape 17"/>
            <p:cNvSpPr>
              <a:spLocks noChangeArrowheads="1"/>
            </p:cNvSpPr>
            <p:nvPr/>
          </p:nvSpPr>
          <p:spPr bwMode="gray">
            <a:xfrm>
              <a:off x="3984" y="2256"/>
              <a:ext cx="1802" cy="384"/>
            </a:xfrm>
            <a:prstGeom prst="can">
              <a:avLst>
                <a:gd name="adj" fmla="val 250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round/>
              <a:headEnd/>
              <a:tailEnd/>
            </a:ln>
            <a:effectLst/>
          </p:spPr>
          <p:txBody>
            <a:bodyPr wrap="none" anchor="ctr"/>
            <a:lstStyle/>
            <a:p>
              <a:endParaRPr lang="zh-CN" altLang="en-US"/>
            </a:p>
          </p:txBody>
        </p:sp>
        <p:sp>
          <p:nvSpPr>
            <p:cNvPr id="9" name="AutoShape 18"/>
            <p:cNvSpPr>
              <a:spLocks noChangeArrowheads="1"/>
            </p:cNvSpPr>
            <p:nvPr/>
          </p:nvSpPr>
          <p:spPr bwMode="gray">
            <a:xfrm>
              <a:off x="3984" y="1920"/>
              <a:ext cx="1802" cy="384"/>
            </a:xfrm>
            <a:prstGeom prst="can">
              <a:avLst>
                <a:gd name="adj" fmla="val 250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round/>
              <a:headEnd/>
              <a:tailEnd/>
            </a:ln>
            <a:effectLst/>
          </p:spPr>
          <p:txBody>
            <a:bodyPr wrap="none" anchor="ctr"/>
            <a:lstStyle/>
            <a:p>
              <a:endParaRPr lang="zh-CN" altLang="en-US"/>
            </a:p>
          </p:txBody>
        </p:sp>
        <p:sp>
          <p:nvSpPr>
            <p:cNvPr id="10" name="AutoShape 19"/>
            <p:cNvSpPr>
              <a:spLocks noChangeArrowheads="1"/>
            </p:cNvSpPr>
            <p:nvPr/>
          </p:nvSpPr>
          <p:spPr bwMode="gray">
            <a:xfrm>
              <a:off x="3984" y="1584"/>
              <a:ext cx="1802" cy="384"/>
            </a:xfrm>
            <a:prstGeom prst="can">
              <a:avLst>
                <a:gd name="adj" fmla="val 250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round/>
              <a:headEnd/>
              <a:tailEnd/>
            </a:ln>
            <a:effectLst/>
          </p:spPr>
          <p:txBody>
            <a:bodyPr wrap="none" anchor="ctr"/>
            <a:lstStyle/>
            <a:p>
              <a:endParaRPr lang="zh-CN" altLang="en-US"/>
            </a:p>
          </p:txBody>
        </p:sp>
        <p:sp>
          <p:nvSpPr>
            <p:cNvPr id="11" name="Text Box 20"/>
            <p:cNvSpPr txBox="1">
              <a:spLocks noChangeArrowheads="1"/>
            </p:cNvSpPr>
            <p:nvPr/>
          </p:nvSpPr>
          <p:spPr bwMode="gray">
            <a:xfrm>
              <a:off x="2363" y="1780"/>
              <a:ext cx="971" cy="518"/>
            </a:xfrm>
            <a:prstGeom prst="rect">
              <a:avLst/>
            </a:prstGeom>
            <a:noFill/>
            <a:ln w="9525">
              <a:noFill/>
              <a:miter lim="800000"/>
              <a:headEnd/>
              <a:tailEnd/>
            </a:ln>
            <a:effectLst/>
          </p:spPr>
          <p:txBody>
            <a:bodyPr wrap="none">
              <a:spAutoFit/>
            </a:bodyPr>
            <a:lstStyle/>
            <a:p>
              <a:pPr eaLnBrk="0" hangingPunct="0"/>
              <a:r>
                <a:rPr lang="zh-CN" altLang="en-US" sz="2200" b="1" dirty="0" smtClean="0">
                  <a:solidFill>
                    <a:schemeClr val="bg1"/>
                  </a:solidFill>
                  <a:ea typeface="宋体" charset="-122"/>
                </a:rPr>
                <a:t> 服务者：</a:t>
              </a:r>
              <a:endParaRPr lang="en-US" altLang="zh-CN" sz="2200" b="1" dirty="0" smtClean="0">
                <a:solidFill>
                  <a:schemeClr val="bg1"/>
                </a:solidFill>
                <a:ea typeface="宋体" charset="-122"/>
              </a:endParaRPr>
            </a:p>
            <a:p>
              <a:pPr eaLnBrk="0" hangingPunct="0"/>
              <a:r>
                <a:rPr lang="zh-CN" altLang="en-US" sz="2200" b="1" dirty="0" smtClean="0">
                  <a:solidFill>
                    <a:schemeClr val="bg1"/>
                  </a:solidFill>
                  <a:ea typeface="宋体" charset="-122"/>
                </a:rPr>
                <a:t>政府部门</a:t>
              </a:r>
              <a:endParaRPr lang="en-US" altLang="zh-CN" sz="2200" b="1" dirty="0">
                <a:solidFill>
                  <a:schemeClr val="bg1"/>
                </a:solidFill>
                <a:ea typeface="宋体" charset="-122"/>
              </a:endParaRPr>
            </a:p>
          </p:txBody>
        </p:sp>
        <p:sp>
          <p:nvSpPr>
            <p:cNvPr id="12" name="AutoShape 21"/>
            <p:cNvSpPr>
              <a:spLocks noChangeArrowheads="1"/>
            </p:cNvSpPr>
            <p:nvPr/>
          </p:nvSpPr>
          <p:spPr bwMode="auto">
            <a:xfrm>
              <a:off x="32" y="3126"/>
              <a:ext cx="5754" cy="1106"/>
            </a:xfrm>
            <a:prstGeom prst="roundRect">
              <a:avLst>
                <a:gd name="adj" fmla="val 50000"/>
              </a:avLst>
            </a:prstGeom>
            <a:solidFill>
              <a:schemeClr val="bg1"/>
            </a:solidFill>
            <a:ln w="38100">
              <a:solidFill>
                <a:schemeClr val="tx1"/>
              </a:solidFill>
              <a:round/>
              <a:headEnd/>
              <a:tailEnd/>
            </a:ln>
            <a:effectLst/>
          </p:spPr>
          <p:txBody>
            <a:bodyPr wrap="none" anchor="ctr"/>
            <a:lstStyle/>
            <a:p>
              <a:pPr algn="ctr" eaLnBrk="0" hangingPunct="0"/>
              <a:endParaRPr lang="en-US" altLang="zh-CN" dirty="0">
                <a:latin typeface="Verdana" pitchFamily="34" charset="0"/>
                <a:ea typeface="宋体" charset="-122"/>
              </a:endParaRPr>
            </a:p>
          </p:txBody>
        </p:sp>
        <p:sp>
          <p:nvSpPr>
            <p:cNvPr id="13" name="Text Box 22"/>
            <p:cNvSpPr txBox="1">
              <a:spLocks noChangeArrowheads="1"/>
            </p:cNvSpPr>
            <p:nvPr/>
          </p:nvSpPr>
          <p:spPr bwMode="gray">
            <a:xfrm>
              <a:off x="-18" y="1681"/>
              <a:ext cx="1695" cy="228"/>
            </a:xfrm>
            <a:prstGeom prst="rect">
              <a:avLst/>
            </a:prstGeom>
            <a:noFill/>
            <a:ln w="9525">
              <a:noFill/>
              <a:miter lim="800000"/>
              <a:headEnd/>
              <a:tailEnd/>
            </a:ln>
            <a:effectLst/>
          </p:spPr>
          <p:txBody>
            <a:bodyPr wrap="none">
              <a:spAutoFit/>
            </a:bodyPr>
            <a:lstStyle/>
            <a:p>
              <a:pPr algn="ctr" eaLnBrk="0" hangingPunct="0"/>
              <a:r>
                <a:rPr lang="zh-CN" altLang="en-US" sz="1600" b="1" dirty="0" smtClean="0">
                  <a:solidFill>
                    <a:schemeClr val="bg1"/>
                  </a:solidFill>
                </a:rPr>
                <a:t>可资利用的资本技术条件</a:t>
              </a:r>
              <a:endParaRPr lang="en-US" altLang="zh-CN" sz="1600" b="1" dirty="0">
                <a:solidFill>
                  <a:schemeClr val="bg1"/>
                </a:solidFill>
                <a:ea typeface="宋体" charset="-122"/>
              </a:endParaRPr>
            </a:p>
          </p:txBody>
        </p:sp>
        <p:sp>
          <p:nvSpPr>
            <p:cNvPr id="14" name="Text Box 23"/>
            <p:cNvSpPr txBox="1">
              <a:spLocks noChangeArrowheads="1"/>
            </p:cNvSpPr>
            <p:nvPr/>
          </p:nvSpPr>
          <p:spPr bwMode="gray">
            <a:xfrm>
              <a:off x="230" y="2017"/>
              <a:ext cx="1268" cy="228"/>
            </a:xfrm>
            <a:prstGeom prst="rect">
              <a:avLst/>
            </a:prstGeom>
            <a:noFill/>
            <a:ln w="9525">
              <a:noFill/>
              <a:miter lim="800000"/>
              <a:headEnd/>
              <a:tailEnd/>
            </a:ln>
            <a:effectLst/>
          </p:spPr>
          <p:txBody>
            <a:bodyPr wrap="none">
              <a:spAutoFit/>
            </a:bodyPr>
            <a:lstStyle/>
            <a:p>
              <a:pPr algn="ctr" eaLnBrk="0" hangingPunct="0"/>
              <a:r>
                <a:rPr lang="zh-CN" altLang="en-US" sz="1600" b="1" dirty="0" smtClean="0">
                  <a:solidFill>
                    <a:schemeClr val="bg1"/>
                  </a:solidFill>
                </a:rPr>
                <a:t>有力调动社会资源</a:t>
              </a:r>
              <a:endParaRPr lang="en-US" altLang="zh-CN" sz="1600" b="1" dirty="0">
                <a:solidFill>
                  <a:schemeClr val="bg1"/>
                </a:solidFill>
                <a:ea typeface="宋体" charset="-122"/>
              </a:endParaRPr>
            </a:p>
          </p:txBody>
        </p:sp>
        <p:sp>
          <p:nvSpPr>
            <p:cNvPr id="15" name="Text Box 24"/>
            <p:cNvSpPr txBox="1">
              <a:spLocks noChangeArrowheads="1"/>
            </p:cNvSpPr>
            <p:nvPr/>
          </p:nvSpPr>
          <p:spPr bwMode="gray">
            <a:xfrm>
              <a:off x="230" y="2354"/>
              <a:ext cx="1268" cy="228"/>
            </a:xfrm>
            <a:prstGeom prst="rect">
              <a:avLst/>
            </a:prstGeom>
            <a:noFill/>
            <a:ln w="9525">
              <a:noFill/>
              <a:miter lim="800000"/>
              <a:headEnd/>
              <a:tailEnd/>
            </a:ln>
            <a:effectLst/>
          </p:spPr>
          <p:txBody>
            <a:bodyPr wrap="none">
              <a:spAutoFit/>
            </a:bodyPr>
            <a:lstStyle/>
            <a:p>
              <a:pPr algn="ctr" eaLnBrk="0" hangingPunct="0"/>
              <a:r>
                <a:rPr lang="zh-CN" altLang="en-US" sz="1600" b="1" dirty="0" smtClean="0">
                  <a:solidFill>
                    <a:schemeClr val="bg1"/>
                  </a:solidFill>
                </a:rPr>
                <a:t>对信息的可得性高</a:t>
              </a:r>
              <a:endParaRPr lang="en-US" altLang="zh-CN" sz="1600" b="1" dirty="0">
                <a:solidFill>
                  <a:schemeClr val="bg1"/>
                </a:solidFill>
                <a:ea typeface="宋体" charset="-122"/>
              </a:endParaRPr>
            </a:p>
          </p:txBody>
        </p:sp>
        <p:sp>
          <p:nvSpPr>
            <p:cNvPr id="16" name="Text Box 25"/>
            <p:cNvSpPr txBox="1">
              <a:spLocks noChangeArrowheads="1"/>
            </p:cNvSpPr>
            <p:nvPr/>
          </p:nvSpPr>
          <p:spPr bwMode="gray">
            <a:xfrm>
              <a:off x="4099" y="1681"/>
              <a:ext cx="1564" cy="228"/>
            </a:xfrm>
            <a:prstGeom prst="rect">
              <a:avLst/>
            </a:prstGeom>
            <a:noFill/>
            <a:ln w="9525">
              <a:noFill/>
              <a:miter lim="800000"/>
              <a:headEnd/>
              <a:tailEnd/>
            </a:ln>
            <a:effectLst/>
          </p:spPr>
          <p:txBody>
            <a:bodyPr wrap="none">
              <a:spAutoFit/>
            </a:bodyPr>
            <a:lstStyle/>
            <a:p>
              <a:pPr algn="ctr" eaLnBrk="0" hangingPunct="0"/>
              <a:r>
                <a:rPr lang="zh-CN" altLang="en-US" sz="1600" b="1" dirty="0" smtClean="0">
                  <a:solidFill>
                    <a:schemeClr val="bg1"/>
                  </a:solidFill>
                  <a:ea typeface="宋体" charset="-122"/>
                </a:rPr>
                <a:t>不同政府部门共享信息</a:t>
              </a:r>
              <a:endParaRPr lang="en-US" altLang="zh-CN" sz="1600" b="1" dirty="0">
                <a:solidFill>
                  <a:schemeClr val="bg1"/>
                </a:solidFill>
                <a:ea typeface="宋体" charset="-122"/>
              </a:endParaRPr>
            </a:p>
          </p:txBody>
        </p:sp>
        <p:sp>
          <p:nvSpPr>
            <p:cNvPr id="17" name="Text Box 26"/>
            <p:cNvSpPr txBox="1">
              <a:spLocks noChangeArrowheads="1"/>
            </p:cNvSpPr>
            <p:nvPr/>
          </p:nvSpPr>
          <p:spPr bwMode="gray">
            <a:xfrm>
              <a:off x="4149" y="1921"/>
              <a:ext cx="1459" cy="393"/>
            </a:xfrm>
            <a:prstGeom prst="rect">
              <a:avLst/>
            </a:prstGeom>
            <a:noFill/>
            <a:ln w="9525">
              <a:noFill/>
              <a:miter lim="800000"/>
              <a:headEnd/>
              <a:tailEnd/>
            </a:ln>
            <a:effectLst/>
          </p:spPr>
          <p:txBody>
            <a:bodyPr wrap="none">
              <a:spAutoFit/>
            </a:bodyPr>
            <a:lstStyle/>
            <a:p>
              <a:pPr algn="ctr" eaLnBrk="0" hangingPunct="0"/>
              <a:r>
                <a:rPr lang="zh-CN" altLang="en-US" sz="1600" b="1" dirty="0" smtClean="0">
                  <a:solidFill>
                    <a:schemeClr val="bg1"/>
                  </a:solidFill>
                </a:rPr>
                <a:t>“信息公开 服务公众”</a:t>
              </a:r>
              <a:endParaRPr lang="en-US" altLang="zh-CN" sz="1600" b="1" dirty="0" smtClean="0">
                <a:solidFill>
                  <a:schemeClr val="bg1"/>
                </a:solidFill>
              </a:endParaRPr>
            </a:p>
            <a:p>
              <a:pPr algn="ctr" eaLnBrk="0" hangingPunct="0"/>
              <a:r>
                <a:rPr lang="zh-CN" altLang="en-US" sz="1600" b="1" dirty="0" smtClean="0">
                  <a:solidFill>
                    <a:schemeClr val="bg1"/>
                  </a:solidFill>
                </a:rPr>
                <a:t>的共同长期目标</a:t>
              </a:r>
              <a:endParaRPr lang="en-US" altLang="zh-CN" sz="1600" b="1" dirty="0">
                <a:solidFill>
                  <a:schemeClr val="bg1"/>
                </a:solidFill>
                <a:ea typeface="宋体" charset="-122"/>
              </a:endParaRPr>
            </a:p>
          </p:txBody>
        </p:sp>
        <p:sp>
          <p:nvSpPr>
            <p:cNvPr id="18" name="Text Box 27"/>
            <p:cNvSpPr txBox="1">
              <a:spLocks noChangeArrowheads="1"/>
            </p:cNvSpPr>
            <p:nvPr/>
          </p:nvSpPr>
          <p:spPr bwMode="gray">
            <a:xfrm>
              <a:off x="4199" y="2257"/>
              <a:ext cx="1420" cy="393"/>
            </a:xfrm>
            <a:prstGeom prst="rect">
              <a:avLst/>
            </a:prstGeom>
            <a:noFill/>
            <a:ln w="9525">
              <a:noFill/>
              <a:miter lim="800000"/>
              <a:headEnd/>
              <a:tailEnd/>
            </a:ln>
            <a:effectLst/>
          </p:spPr>
          <p:txBody>
            <a:bodyPr wrap="none">
              <a:spAutoFit/>
            </a:bodyPr>
            <a:lstStyle/>
            <a:p>
              <a:pPr algn="ctr" eaLnBrk="0" hangingPunct="0"/>
              <a:r>
                <a:rPr lang="zh-CN" altLang="en-US" sz="1600" b="1" dirty="0" smtClean="0">
                  <a:solidFill>
                    <a:schemeClr val="bg1"/>
                  </a:solidFill>
                </a:rPr>
                <a:t>长期持久的协作</a:t>
              </a:r>
              <a:endParaRPr lang="en-US" altLang="zh-CN" sz="1600" b="1" dirty="0" smtClean="0">
                <a:solidFill>
                  <a:schemeClr val="bg1"/>
                </a:solidFill>
              </a:endParaRPr>
            </a:p>
            <a:p>
              <a:pPr algn="ctr" eaLnBrk="0" hangingPunct="0"/>
              <a:r>
                <a:rPr lang="zh-CN" altLang="en-US" sz="1600" b="1" dirty="0" smtClean="0">
                  <a:solidFill>
                    <a:schemeClr val="bg1"/>
                  </a:solidFill>
                </a:rPr>
                <a:t>深入稳定的集成关系</a:t>
              </a:r>
              <a:endParaRPr lang="en-US" altLang="zh-CN" sz="1600" b="1" dirty="0">
                <a:solidFill>
                  <a:schemeClr val="bg1"/>
                </a:solidFill>
                <a:ea typeface="宋体" charset="-122"/>
              </a:endParaRPr>
            </a:p>
          </p:txBody>
        </p:sp>
      </p:grpSp>
      <p:sp>
        <p:nvSpPr>
          <p:cNvPr id="29" name="TextBox 28"/>
          <p:cNvSpPr txBox="1"/>
          <p:nvPr/>
        </p:nvSpPr>
        <p:spPr>
          <a:xfrm>
            <a:off x="1357290" y="4500570"/>
            <a:ext cx="6643734" cy="1569660"/>
          </a:xfrm>
          <a:prstGeom prst="rect">
            <a:avLst/>
          </a:prstGeom>
          <a:noFill/>
        </p:spPr>
        <p:txBody>
          <a:bodyPr wrap="square" rtlCol="0">
            <a:spAutoFit/>
          </a:bodyPr>
          <a:lstStyle/>
          <a:p>
            <a:pPr>
              <a:lnSpc>
                <a:spcPct val="120000"/>
              </a:lnSpc>
              <a:buFont typeface="Arial" pitchFamily="34" charset="0"/>
              <a:buChar char="•"/>
            </a:pPr>
            <a:r>
              <a:rPr lang="zh-CN" altLang="en-US" sz="1600" dirty="0" smtClean="0">
                <a:latin typeface="宋体" pitchFamily="2" charset="-122"/>
                <a:ea typeface="宋体" pitchFamily="2" charset="-122"/>
              </a:rPr>
              <a:t> 中央级：国土资源部、住房和城乡建设部</a:t>
            </a:r>
            <a:endParaRPr lang="en-US" altLang="zh-CN" sz="1600" dirty="0" smtClean="0">
              <a:latin typeface="宋体" pitchFamily="2" charset="-122"/>
              <a:ea typeface="宋体" pitchFamily="2" charset="-122"/>
            </a:endParaRPr>
          </a:p>
          <a:p>
            <a:pPr>
              <a:lnSpc>
                <a:spcPct val="120000"/>
              </a:lnSpc>
              <a:buFont typeface="Arial" pitchFamily="34" charset="0"/>
              <a:buChar char="•"/>
            </a:pPr>
            <a:r>
              <a:rPr lang="zh-CN" altLang="en-US" sz="1600" dirty="0" smtClean="0">
                <a:latin typeface="宋体" pitchFamily="2" charset="-122"/>
                <a:ea typeface="宋体" pitchFamily="2" charset="-122"/>
              </a:rPr>
              <a:t> 地方级：各省、市、区的城乡建设委员会、房产管理局、国土资源局</a:t>
            </a:r>
            <a:endParaRPr lang="en-US" altLang="zh-CN" sz="1600" dirty="0" smtClean="0">
              <a:latin typeface="宋体" pitchFamily="2" charset="-122"/>
              <a:ea typeface="宋体" pitchFamily="2" charset="-122"/>
            </a:endParaRPr>
          </a:p>
          <a:p>
            <a:pPr>
              <a:lnSpc>
                <a:spcPct val="120000"/>
              </a:lnSpc>
              <a:buFont typeface="Arial" pitchFamily="34" charset="0"/>
              <a:buChar char="•"/>
            </a:pPr>
            <a:r>
              <a:rPr lang="zh-CN" altLang="en-US" sz="1600" dirty="0" smtClean="0">
                <a:latin typeface="宋体" pitchFamily="2" charset="-122"/>
                <a:ea typeface="宋体" pitchFamily="2" charset="-122"/>
              </a:rPr>
              <a:t> 由于许多信息用户对房地产信息的需求具有较强的地域性，因此各市、    区等地方政府有关部门提供的房地产信息服务对当地社会公众的针对性更强，帮助更大</a:t>
            </a:r>
            <a:endParaRPr lang="zh-CN" altLang="en-US" sz="1600" dirty="0">
              <a:latin typeface="宋体" pitchFamily="2" charset="-122"/>
              <a:ea typeface="宋体" pitchFamily="2" charset="-122"/>
            </a:endParaRPr>
          </a:p>
        </p:txBody>
      </p:sp>
      <p:sp>
        <p:nvSpPr>
          <p:cNvPr id="31" name="TextBox 30"/>
          <p:cNvSpPr txBox="1"/>
          <p:nvPr/>
        </p:nvSpPr>
        <p:spPr>
          <a:xfrm>
            <a:off x="428596" y="1643050"/>
            <a:ext cx="2357454" cy="369332"/>
          </a:xfrm>
          <a:prstGeom prst="rect">
            <a:avLst/>
          </a:prstGeom>
          <a:noFill/>
        </p:spPr>
        <p:txBody>
          <a:bodyPr wrap="square" rtlCol="0">
            <a:spAutoFit/>
          </a:bodyPr>
          <a:lstStyle/>
          <a:p>
            <a:pPr algn="ctr"/>
            <a:r>
              <a:rPr lang="zh-CN" altLang="en-US" b="1" dirty="0" smtClean="0">
                <a:latin typeface="宋体" pitchFamily="2" charset="-122"/>
                <a:ea typeface="宋体" pitchFamily="2" charset="-122"/>
              </a:rPr>
              <a:t>有利的内部条件</a:t>
            </a:r>
            <a:endParaRPr lang="zh-CN" altLang="en-US" b="1" dirty="0">
              <a:latin typeface="宋体" pitchFamily="2" charset="-122"/>
              <a:ea typeface="宋体" pitchFamily="2" charset="-122"/>
            </a:endParaRPr>
          </a:p>
        </p:txBody>
      </p:sp>
      <p:sp>
        <p:nvSpPr>
          <p:cNvPr id="32" name="TextBox 31"/>
          <p:cNvSpPr txBox="1"/>
          <p:nvPr/>
        </p:nvSpPr>
        <p:spPr>
          <a:xfrm>
            <a:off x="6215074" y="1643050"/>
            <a:ext cx="2357454" cy="369332"/>
          </a:xfrm>
          <a:prstGeom prst="rect">
            <a:avLst/>
          </a:prstGeom>
          <a:noFill/>
        </p:spPr>
        <p:txBody>
          <a:bodyPr wrap="square" rtlCol="0">
            <a:spAutoFit/>
          </a:bodyPr>
          <a:lstStyle/>
          <a:p>
            <a:pPr algn="ctr"/>
            <a:r>
              <a:rPr lang="zh-CN" altLang="en-US" b="1" dirty="0" smtClean="0">
                <a:latin typeface="宋体" pitchFamily="2" charset="-122"/>
                <a:ea typeface="宋体" pitchFamily="2" charset="-122"/>
              </a:rPr>
              <a:t>服务者集成</a:t>
            </a:r>
            <a:endParaRPr lang="zh-CN" altLang="en-US" b="1" dirty="0">
              <a:latin typeface="宋体" pitchFamily="2" charset="-122"/>
              <a:ea typeface="宋体" pitchFamily="2" charset="-122"/>
            </a:endParaRPr>
          </a:p>
        </p:txBody>
      </p:sp>
    </p:spTree>
  </p:cSld>
  <p:clrMapOvr>
    <a:masterClrMapping/>
  </p:clrMapOvr>
  <p:transition>
    <p:push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t>要素分析</a:t>
            </a:r>
            <a:r>
              <a:rPr lang="en-US" altLang="zh-CN" sz="4000" dirty="0" smtClean="0"/>
              <a:t>——</a:t>
            </a:r>
            <a:r>
              <a:rPr lang="zh-CN" altLang="en-US" sz="4000" dirty="0" smtClean="0"/>
              <a:t>服务对象</a:t>
            </a:r>
            <a:endParaRPr lang="zh-CN" altLang="en-US" sz="4000" dirty="0"/>
          </a:p>
        </p:txBody>
      </p:sp>
      <p:sp>
        <p:nvSpPr>
          <p:cNvPr id="3" name="TextBox 2"/>
          <p:cNvSpPr txBox="1"/>
          <p:nvPr/>
        </p:nvSpPr>
        <p:spPr>
          <a:xfrm>
            <a:off x="500034" y="1500174"/>
            <a:ext cx="8001056" cy="4154984"/>
          </a:xfrm>
          <a:prstGeom prst="rect">
            <a:avLst/>
          </a:prstGeom>
          <a:noFill/>
        </p:spPr>
        <p:txBody>
          <a:bodyPr wrap="square" rtlCol="0">
            <a:spAutoFit/>
          </a:bodyPr>
          <a:lstStyle/>
          <a:p>
            <a:pPr>
              <a:buFont typeface="Wingdings" pitchFamily="2" charset="2"/>
              <a:buChar char="p"/>
            </a:pPr>
            <a:r>
              <a:rPr lang="zh-CN" altLang="en-US" sz="2400" dirty="0" smtClean="0"/>
              <a:t>  由政府部门提供的房地产信息服务的服务对象十分广泛</a:t>
            </a:r>
            <a:endParaRPr lang="en-US" altLang="zh-CN" sz="2400" dirty="0" smtClean="0"/>
          </a:p>
          <a:p>
            <a:pPr>
              <a:buFont typeface="Wingdings" pitchFamily="2" charset="2"/>
              <a:buChar char="p"/>
            </a:pPr>
            <a:r>
              <a:rPr lang="en-US" altLang="zh-CN" sz="2400" dirty="0" smtClean="0"/>
              <a:t>  </a:t>
            </a:r>
            <a:r>
              <a:rPr lang="zh-CN" altLang="en-US" sz="2400" dirty="0" smtClean="0"/>
              <a:t>可以概括地分为个人和组织两大类</a:t>
            </a:r>
            <a:endParaRPr lang="en-US" altLang="zh-CN" sz="2400" dirty="0" smtClean="0"/>
          </a:p>
          <a:p>
            <a:pPr>
              <a:buFont typeface="Wingdings" pitchFamily="2" charset="2"/>
              <a:buChar char="p"/>
            </a:pPr>
            <a:r>
              <a:rPr lang="en-US" altLang="zh-CN" sz="2400" dirty="0" smtClean="0"/>
              <a:t>  </a:t>
            </a:r>
            <a:r>
              <a:rPr lang="zh-CN" altLang="en-US" sz="2400" dirty="0" smtClean="0"/>
              <a:t>个人</a:t>
            </a:r>
            <a:r>
              <a:rPr lang="en-US" altLang="zh-CN" sz="2400" dirty="0" smtClean="0"/>
              <a:t>——</a:t>
            </a:r>
            <a:r>
              <a:rPr lang="zh-CN" altLang="en-US" sz="2400" dirty="0" smtClean="0"/>
              <a:t>普通的社会公众</a:t>
            </a:r>
            <a:endParaRPr lang="en-US" altLang="zh-CN" sz="2400" dirty="0" smtClean="0"/>
          </a:p>
          <a:p>
            <a:pPr>
              <a:buFont typeface="Wingdings" pitchFamily="2" charset="2"/>
              <a:buChar char="p"/>
            </a:pPr>
            <a:r>
              <a:rPr lang="en-US" altLang="zh-CN" sz="2400" dirty="0" smtClean="0"/>
              <a:t>  </a:t>
            </a:r>
            <a:r>
              <a:rPr lang="zh-CN" altLang="en-US" sz="2400" dirty="0" smtClean="0"/>
              <a:t>组织</a:t>
            </a:r>
            <a:endParaRPr lang="en-US" altLang="zh-CN" sz="2400" dirty="0" smtClean="0"/>
          </a:p>
          <a:p>
            <a:r>
              <a:rPr lang="en-US" altLang="zh-CN" sz="2400" dirty="0" smtClean="0"/>
              <a:t>         </a:t>
            </a:r>
            <a:r>
              <a:rPr lang="zh-CN" altLang="en-US" sz="2400" dirty="0" smtClean="0"/>
              <a:t>房地产开发企业</a:t>
            </a:r>
            <a:endParaRPr lang="en-US" altLang="zh-CN" sz="2400" dirty="0" smtClean="0"/>
          </a:p>
          <a:p>
            <a:r>
              <a:rPr lang="en-US" altLang="zh-CN" sz="2400" dirty="0" smtClean="0"/>
              <a:t>         </a:t>
            </a:r>
            <a:r>
              <a:rPr lang="zh-CN" altLang="en-US" sz="2400" dirty="0" smtClean="0"/>
              <a:t>房地产中介公司</a:t>
            </a:r>
            <a:endParaRPr lang="en-US" altLang="zh-CN" sz="2400" dirty="0" smtClean="0"/>
          </a:p>
          <a:p>
            <a:r>
              <a:rPr lang="en-US" altLang="zh-CN" sz="2400" dirty="0" smtClean="0"/>
              <a:t>         </a:t>
            </a:r>
            <a:r>
              <a:rPr lang="zh-CN" altLang="en-US" sz="2400" dirty="0" smtClean="0"/>
              <a:t>研究机构</a:t>
            </a:r>
            <a:endParaRPr lang="en-US" altLang="zh-CN" sz="2400" dirty="0" smtClean="0"/>
          </a:p>
          <a:p>
            <a:r>
              <a:rPr lang="en-US" altLang="zh-CN" sz="2400" dirty="0" smtClean="0"/>
              <a:t>         </a:t>
            </a:r>
            <a:r>
              <a:rPr lang="zh-CN" altLang="en-US" sz="2400" dirty="0" smtClean="0"/>
              <a:t>新闻媒体</a:t>
            </a:r>
            <a:endParaRPr lang="en-US" altLang="zh-CN" sz="2400" dirty="0" smtClean="0"/>
          </a:p>
          <a:p>
            <a:r>
              <a:rPr lang="en-US" altLang="zh-CN" sz="2400" dirty="0" smtClean="0"/>
              <a:t>         ……</a:t>
            </a:r>
          </a:p>
          <a:p>
            <a:pPr>
              <a:buFont typeface="Wingdings" pitchFamily="2" charset="2"/>
              <a:buChar char="p"/>
            </a:pPr>
            <a:r>
              <a:rPr lang="en-US" altLang="zh-CN" sz="2400" dirty="0" smtClean="0"/>
              <a:t>  </a:t>
            </a:r>
            <a:r>
              <a:rPr lang="zh-CN" altLang="en-US" sz="2400" dirty="0" smtClean="0"/>
              <a:t>不同的服务对象对房地产信息的需求侧重点、详细程度   等存在差异</a:t>
            </a:r>
            <a:endParaRPr lang="zh-CN" altLang="en-US" sz="2400" dirty="0"/>
          </a:p>
        </p:txBody>
      </p:sp>
    </p:spTree>
  </p:cSld>
  <p:clrMapOvr>
    <a:masterClrMapping/>
  </p:clrMapOvr>
  <p:transition>
    <p:cover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zh-CN" altLang="en-US" sz="4000" dirty="0" smtClean="0">
                <a:ea typeface="宋体" charset="-122"/>
              </a:rPr>
              <a:t>要素分析</a:t>
            </a:r>
            <a:r>
              <a:rPr lang="en-US" altLang="zh-CN" sz="4000" dirty="0" smtClean="0">
                <a:ea typeface="宋体" charset="-122"/>
              </a:rPr>
              <a:t>——</a:t>
            </a:r>
            <a:r>
              <a:rPr lang="zh-CN" altLang="en-US" sz="4000" dirty="0" smtClean="0">
                <a:ea typeface="宋体" charset="-122"/>
              </a:rPr>
              <a:t>服务对象</a:t>
            </a:r>
            <a:endParaRPr lang="en-US" altLang="zh-CN" sz="4000" dirty="0">
              <a:ea typeface="宋体" charset="-122"/>
            </a:endParaRPr>
          </a:p>
        </p:txBody>
      </p:sp>
      <p:sp>
        <p:nvSpPr>
          <p:cNvPr id="130051" name="Rectangle 3"/>
          <p:cNvSpPr>
            <a:spLocks noChangeArrowheads="1"/>
          </p:cNvSpPr>
          <p:nvPr/>
        </p:nvSpPr>
        <p:spPr bwMode="gray">
          <a:xfrm>
            <a:off x="95250" y="6088063"/>
            <a:ext cx="8743950" cy="287337"/>
          </a:xfrm>
          <a:prstGeom prst="rect">
            <a:avLst/>
          </a:prstGeom>
          <a:solidFill>
            <a:srgbClr val="EAEAEA"/>
          </a:solidFill>
          <a:ln w="9525" algn="ctr">
            <a:prstDash val="dash"/>
            <a:miter lim="800000"/>
            <a:headEnd/>
            <a:tailEnd/>
          </a:ln>
          <a:effectLst/>
          <a:scene3d>
            <a:camera prst="legacyPerspectiveTop">
              <a:rot lat="600000" lon="0" rev="0"/>
            </a:camera>
            <a:lightRig rig="legacyFlat3" dir="r"/>
          </a:scene3d>
          <a:sp3d extrusionH="3783000" prstMaterial="legacyMatte">
            <a:bevelT w="13500" h="13500" prst="angle"/>
            <a:bevelB w="13500" h="13500" prst="angle"/>
            <a:extrusionClr>
              <a:srgbClr val="EAEAEA"/>
            </a:extrusionClr>
          </a:sp3d>
        </p:spPr>
        <p:txBody>
          <a:bodyPr wrap="none" anchor="ctr">
            <a:flatTx/>
          </a:bodyPr>
          <a:lstStyle/>
          <a:p>
            <a:pPr algn="ctr" eaLnBrk="0" hangingPunct="0"/>
            <a:endParaRPr lang="zh-CN" altLang="zh-CN" b="1">
              <a:cs typeface="Arial" charset="0"/>
            </a:endParaRPr>
          </a:p>
        </p:txBody>
      </p:sp>
      <p:sp>
        <p:nvSpPr>
          <p:cNvPr id="130052" name="AutoShape 4"/>
          <p:cNvSpPr>
            <a:spLocks noChangeArrowheads="1"/>
          </p:cNvSpPr>
          <p:nvPr/>
        </p:nvSpPr>
        <p:spPr bwMode="ltGray">
          <a:xfrm>
            <a:off x="5948363" y="2152650"/>
            <a:ext cx="2454275" cy="3727450"/>
          </a:xfrm>
          <a:prstGeom prst="roundRect">
            <a:avLst>
              <a:gd name="adj" fmla="val 2259"/>
            </a:avLst>
          </a:prstGeom>
          <a:gradFill rotWithShape="1">
            <a:gsLst>
              <a:gs pos="0">
                <a:srgbClr val="E8E8E8"/>
              </a:gs>
              <a:gs pos="100000">
                <a:srgbClr val="E8E8E8">
                  <a:gamma/>
                  <a:shade val="85882"/>
                  <a:invGamma/>
                  <a:alpha val="0"/>
                </a:srgbClr>
              </a:gs>
            </a:gsLst>
            <a:lin ang="5400000" scaled="1"/>
          </a:gradFill>
          <a:ln w="28575">
            <a:noFill/>
            <a:round/>
            <a:headEnd/>
            <a:tailEnd/>
          </a:ln>
          <a:effectLst/>
        </p:spPr>
        <p:txBody>
          <a:bodyPr wrap="none" anchor="ctr"/>
          <a:lstStyle/>
          <a:p>
            <a:endParaRPr lang="zh-CN" altLang="en-US"/>
          </a:p>
        </p:txBody>
      </p:sp>
      <p:sp>
        <p:nvSpPr>
          <p:cNvPr id="130053" name="AutoShape 5"/>
          <p:cNvSpPr>
            <a:spLocks noChangeArrowheads="1"/>
          </p:cNvSpPr>
          <p:nvPr/>
        </p:nvSpPr>
        <p:spPr bwMode="ltGray">
          <a:xfrm>
            <a:off x="698500" y="2152650"/>
            <a:ext cx="2447925" cy="3727450"/>
          </a:xfrm>
          <a:prstGeom prst="roundRect">
            <a:avLst>
              <a:gd name="adj" fmla="val 2259"/>
            </a:avLst>
          </a:prstGeom>
          <a:gradFill rotWithShape="1">
            <a:gsLst>
              <a:gs pos="0">
                <a:srgbClr val="E8E8E8"/>
              </a:gs>
              <a:gs pos="100000">
                <a:srgbClr val="E8E8E8">
                  <a:gamma/>
                  <a:shade val="85882"/>
                  <a:invGamma/>
                  <a:alpha val="0"/>
                </a:srgbClr>
              </a:gs>
            </a:gsLst>
            <a:lin ang="5400000" scaled="1"/>
          </a:gradFill>
          <a:ln w="28575">
            <a:noFill/>
            <a:round/>
            <a:headEnd/>
            <a:tailEnd/>
          </a:ln>
          <a:effectLst/>
        </p:spPr>
        <p:txBody>
          <a:bodyPr wrap="none" anchor="ctr"/>
          <a:lstStyle/>
          <a:p>
            <a:endParaRPr lang="zh-CN" altLang="en-US"/>
          </a:p>
        </p:txBody>
      </p:sp>
      <p:sp>
        <p:nvSpPr>
          <p:cNvPr id="130054" name="Rectangle 6"/>
          <p:cNvSpPr>
            <a:spLocks noChangeArrowheads="1"/>
          </p:cNvSpPr>
          <p:nvPr/>
        </p:nvSpPr>
        <p:spPr bwMode="black">
          <a:xfrm>
            <a:off x="714348" y="1571612"/>
            <a:ext cx="7185025" cy="400110"/>
          </a:xfrm>
          <a:prstGeom prst="rect">
            <a:avLst/>
          </a:prstGeom>
          <a:noFill/>
          <a:ln w="9525" algn="ctr">
            <a:noFill/>
            <a:miter lim="800000"/>
            <a:headEnd/>
            <a:tailEnd/>
          </a:ln>
          <a:effectLst/>
        </p:spPr>
        <p:txBody>
          <a:bodyPr>
            <a:spAutoFit/>
          </a:bodyPr>
          <a:lstStyle/>
          <a:p>
            <a:pPr algn="ctr" eaLnBrk="0" hangingPunct="0">
              <a:buClr>
                <a:srgbClr val="D7181F"/>
              </a:buClr>
              <a:buFont typeface="Wingdings" pitchFamily="2" charset="2"/>
              <a:buNone/>
            </a:pPr>
            <a:r>
              <a:rPr lang="zh-CN" altLang="en-US" sz="2000" b="1" dirty="0" smtClean="0">
                <a:solidFill>
                  <a:schemeClr val="tx2"/>
                </a:solidFill>
                <a:ea typeface="宋体" charset="-122"/>
                <a:cs typeface="Arial" charset="0"/>
              </a:rPr>
              <a:t>个人对房地产信息的需求</a:t>
            </a:r>
            <a:endParaRPr lang="en-US" altLang="zh-CN" sz="2000" b="1" dirty="0">
              <a:solidFill>
                <a:schemeClr val="tx2"/>
              </a:solidFill>
              <a:ea typeface="宋体" charset="-122"/>
              <a:cs typeface="Arial" charset="0"/>
            </a:endParaRPr>
          </a:p>
        </p:txBody>
      </p:sp>
      <p:pic>
        <p:nvPicPr>
          <p:cNvPr id="130055" name="Picture 7" descr="light_shadow"/>
          <p:cNvPicPr>
            <a:picLocks noChangeAspect="1" noChangeArrowheads="1"/>
          </p:cNvPicPr>
          <p:nvPr/>
        </p:nvPicPr>
        <p:blipFill>
          <a:blip r:embed="rId2" cstate="print">
            <a:lum bright="-78000" contrast="-78000"/>
          </a:blip>
          <a:srcRect/>
          <a:stretch>
            <a:fillRect/>
          </a:stretch>
        </p:blipFill>
        <p:spPr bwMode="gray">
          <a:xfrm>
            <a:off x="1162050" y="5524500"/>
            <a:ext cx="1581150" cy="438150"/>
          </a:xfrm>
          <a:prstGeom prst="rect">
            <a:avLst/>
          </a:prstGeom>
          <a:noFill/>
        </p:spPr>
      </p:pic>
      <p:pic>
        <p:nvPicPr>
          <p:cNvPr id="130056" name="Picture 8" descr="light_shadow"/>
          <p:cNvPicPr>
            <a:picLocks noChangeAspect="1" noChangeArrowheads="1"/>
          </p:cNvPicPr>
          <p:nvPr/>
        </p:nvPicPr>
        <p:blipFill>
          <a:blip r:embed="rId3" cstate="print">
            <a:lum bright="-90000" contrast="-48000"/>
          </a:blip>
          <a:srcRect/>
          <a:stretch>
            <a:fillRect/>
          </a:stretch>
        </p:blipFill>
        <p:spPr bwMode="gray">
          <a:xfrm>
            <a:off x="6497638" y="5534025"/>
            <a:ext cx="1463675" cy="425450"/>
          </a:xfrm>
          <a:prstGeom prst="rect">
            <a:avLst/>
          </a:prstGeom>
          <a:noFill/>
        </p:spPr>
      </p:pic>
      <p:sp>
        <p:nvSpPr>
          <p:cNvPr id="130061" name="Rectangle 13"/>
          <p:cNvSpPr>
            <a:spLocks noChangeArrowheads="1"/>
          </p:cNvSpPr>
          <p:nvPr/>
        </p:nvSpPr>
        <p:spPr bwMode="black">
          <a:xfrm>
            <a:off x="1142976" y="2357430"/>
            <a:ext cx="1947969" cy="1003352"/>
          </a:xfrm>
          <a:prstGeom prst="rect">
            <a:avLst/>
          </a:prstGeom>
          <a:noFill/>
          <a:ln w="9525" algn="ctr">
            <a:noFill/>
            <a:miter lim="800000"/>
            <a:headEnd/>
            <a:tailEnd/>
          </a:ln>
          <a:effectLst/>
        </p:spPr>
        <p:txBody>
          <a:bodyPr wrap="none">
            <a:spAutoFit/>
          </a:bodyPr>
          <a:lstStyle/>
          <a:p>
            <a:pPr marL="120650" indent="-120650">
              <a:lnSpc>
                <a:spcPct val="90000"/>
              </a:lnSpc>
              <a:spcBef>
                <a:spcPct val="50000"/>
              </a:spcBef>
              <a:buFontTx/>
              <a:buChar char="•"/>
            </a:pPr>
            <a:r>
              <a:rPr lang="zh-CN" altLang="en-US" sz="1600" dirty="0" smtClean="0">
                <a:latin typeface="宋体" pitchFamily="2" charset="-122"/>
                <a:ea typeface="宋体" pitchFamily="2" charset="-122"/>
                <a:cs typeface="Arial" charset="0"/>
              </a:rPr>
              <a:t>买房信息</a:t>
            </a:r>
            <a:endParaRPr lang="en-US" altLang="zh-CN" sz="1600" dirty="0" smtClean="0">
              <a:latin typeface="宋体" pitchFamily="2" charset="-122"/>
              <a:ea typeface="宋体" pitchFamily="2" charset="-122"/>
              <a:cs typeface="Arial" charset="0"/>
            </a:endParaRPr>
          </a:p>
          <a:p>
            <a:pPr marL="120650" indent="-120650">
              <a:lnSpc>
                <a:spcPct val="90000"/>
              </a:lnSpc>
              <a:spcBef>
                <a:spcPct val="50000"/>
              </a:spcBef>
              <a:buFontTx/>
              <a:buChar char="•"/>
            </a:pPr>
            <a:r>
              <a:rPr lang="zh-CN" altLang="en-US" sz="1600" dirty="0" smtClean="0">
                <a:latin typeface="宋体" pitchFamily="2" charset="-122"/>
                <a:ea typeface="宋体" pitchFamily="2" charset="-122"/>
                <a:cs typeface="Arial" charset="0"/>
              </a:rPr>
              <a:t>租房信息</a:t>
            </a:r>
            <a:endParaRPr lang="en-US" altLang="zh-CN" sz="1600" dirty="0" smtClean="0">
              <a:latin typeface="宋体" pitchFamily="2" charset="-122"/>
              <a:ea typeface="宋体" pitchFamily="2" charset="-122"/>
              <a:cs typeface="Arial" charset="0"/>
            </a:endParaRPr>
          </a:p>
          <a:p>
            <a:pPr marL="120650" indent="-120650">
              <a:lnSpc>
                <a:spcPct val="90000"/>
              </a:lnSpc>
              <a:spcBef>
                <a:spcPct val="50000"/>
              </a:spcBef>
              <a:buFontTx/>
              <a:buChar char="•"/>
            </a:pPr>
            <a:r>
              <a:rPr lang="zh-CN" altLang="en-US" sz="1600" dirty="0" smtClean="0">
                <a:latin typeface="宋体" pitchFamily="2" charset="-122"/>
                <a:ea typeface="宋体" pitchFamily="2" charset="-122"/>
                <a:cs typeface="Arial" charset="0"/>
              </a:rPr>
              <a:t>相关证件办理信息</a:t>
            </a:r>
            <a:endParaRPr lang="en-US" altLang="zh-CN" sz="1600" dirty="0">
              <a:latin typeface="宋体" pitchFamily="2" charset="-122"/>
              <a:ea typeface="宋体" pitchFamily="2" charset="-122"/>
              <a:cs typeface="Arial" charset="0"/>
            </a:endParaRPr>
          </a:p>
        </p:txBody>
      </p:sp>
      <p:sp>
        <p:nvSpPr>
          <p:cNvPr id="130062" name="Rectangle 14"/>
          <p:cNvSpPr>
            <a:spLocks noChangeArrowheads="1"/>
          </p:cNvSpPr>
          <p:nvPr/>
        </p:nvSpPr>
        <p:spPr bwMode="black">
          <a:xfrm>
            <a:off x="6500826" y="2357430"/>
            <a:ext cx="1127232" cy="1348061"/>
          </a:xfrm>
          <a:prstGeom prst="rect">
            <a:avLst/>
          </a:prstGeom>
          <a:noFill/>
          <a:ln w="9525" algn="ctr">
            <a:noFill/>
            <a:miter lim="800000"/>
            <a:headEnd/>
            <a:tailEnd/>
          </a:ln>
          <a:effectLst/>
        </p:spPr>
        <p:txBody>
          <a:bodyPr wrap="none">
            <a:spAutoFit/>
          </a:bodyPr>
          <a:lstStyle/>
          <a:p>
            <a:pPr marL="120650" indent="-120650">
              <a:lnSpc>
                <a:spcPct val="90000"/>
              </a:lnSpc>
              <a:spcBef>
                <a:spcPct val="50000"/>
              </a:spcBef>
              <a:buFontTx/>
              <a:buChar char="•"/>
            </a:pPr>
            <a:r>
              <a:rPr lang="zh-CN" altLang="en-US" sz="1600" dirty="0" smtClean="0">
                <a:latin typeface="宋体" pitchFamily="2" charset="-122"/>
                <a:ea typeface="宋体" pitchFamily="2" charset="-122"/>
                <a:cs typeface="Arial" charset="0"/>
              </a:rPr>
              <a:t>政策法规</a:t>
            </a:r>
            <a:endParaRPr lang="en-US" altLang="zh-CN" sz="1600" dirty="0" smtClean="0">
              <a:latin typeface="宋体" pitchFamily="2" charset="-122"/>
              <a:ea typeface="宋体" pitchFamily="2" charset="-122"/>
              <a:cs typeface="Arial" charset="0"/>
            </a:endParaRPr>
          </a:p>
          <a:p>
            <a:pPr marL="120650" indent="-120650">
              <a:lnSpc>
                <a:spcPct val="90000"/>
              </a:lnSpc>
              <a:spcBef>
                <a:spcPct val="50000"/>
              </a:spcBef>
              <a:buFontTx/>
              <a:buChar char="•"/>
            </a:pPr>
            <a:r>
              <a:rPr lang="zh-CN" altLang="en-US" sz="1600" dirty="0" smtClean="0">
                <a:latin typeface="宋体" pitchFamily="2" charset="-122"/>
                <a:ea typeface="宋体" pitchFamily="2" charset="-122"/>
                <a:cs typeface="Arial" charset="0"/>
              </a:rPr>
              <a:t>市场动态</a:t>
            </a:r>
            <a:endParaRPr lang="en-US" altLang="zh-CN" sz="1600" dirty="0" smtClean="0">
              <a:latin typeface="宋体" pitchFamily="2" charset="-122"/>
              <a:ea typeface="宋体" pitchFamily="2" charset="-122"/>
              <a:cs typeface="Arial" charset="0"/>
            </a:endParaRPr>
          </a:p>
          <a:p>
            <a:pPr marL="120650" indent="-120650">
              <a:lnSpc>
                <a:spcPct val="90000"/>
              </a:lnSpc>
              <a:spcBef>
                <a:spcPct val="50000"/>
              </a:spcBef>
              <a:buFontTx/>
              <a:buChar char="•"/>
            </a:pPr>
            <a:r>
              <a:rPr lang="zh-CN" altLang="en-US" sz="1600" dirty="0" smtClean="0">
                <a:latin typeface="宋体" pitchFamily="2" charset="-122"/>
                <a:ea typeface="宋体" pitchFamily="2" charset="-122"/>
                <a:cs typeface="Arial" charset="0"/>
              </a:rPr>
              <a:t>行业发展</a:t>
            </a:r>
            <a:endParaRPr lang="en-US" altLang="zh-CN" sz="1600" dirty="0" smtClean="0">
              <a:latin typeface="宋体" pitchFamily="2" charset="-122"/>
              <a:ea typeface="宋体" pitchFamily="2" charset="-122"/>
              <a:cs typeface="Arial" charset="0"/>
            </a:endParaRPr>
          </a:p>
          <a:p>
            <a:pPr marL="120650" indent="-120650">
              <a:lnSpc>
                <a:spcPct val="90000"/>
              </a:lnSpc>
              <a:spcBef>
                <a:spcPct val="50000"/>
              </a:spcBef>
              <a:buFontTx/>
              <a:buChar char="•"/>
            </a:pPr>
            <a:r>
              <a:rPr lang="en-US" altLang="zh-CN" sz="1600" dirty="0" smtClean="0">
                <a:latin typeface="宋体" pitchFamily="2" charset="-122"/>
                <a:ea typeface="宋体" pitchFamily="2" charset="-122"/>
                <a:cs typeface="Arial" charset="0"/>
              </a:rPr>
              <a:t>……</a:t>
            </a:r>
            <a:endParaRPr lang="en-US" altLang="zh-CN" sz="1600" dirty="0">
              <a:latin typeface="宋体" pitchFamily="2" charset="-122"/>
              <a:ea typeface="宋体" pitchFamily="2" charset="-122"/>
              <a:cs typeface="Arial" charset="0"/>
            </a:endParaRPr>
          </a:p>
        </p:txBody>
      </p:sp>
      <p:sp>
        <p:nvSpPr>
          <p:cNvPr id="130063" name="AutoShape 15"/>
          <p:cNvSpPr>
            <a:spLocks noChangeArrowheads="1"/>
          </p:cNvSpPr>
          <p:nvPr/>
        </p:nvSpPr>
        <p:spPr bwMode="ltGray">
          <a:xfrm>
            <a:off x="3316288" y="2152650"/>
            <a:ext cx="2447925" cy="3727450"/>
          </a:xfrm>
          <a:prstGeom prst="roundRect">
            <a:avLst>
              <a:gd name="adj" fmla="val 2259"/>
            </a:avLst>
          </a:prstGeom>
          <a:gradFill rotWithShape="1">
            <a:gsLst>
              <a:gs pos="0">
                <a:srgbClr val="E8E8E8"/>
              </a:gs>
              <a:gs pos="100000">
                <a:srgbClr val="E8E8E8">
                  <a:gamma/>
                  <a:shade val="85882"/>
                  <a:invGamma/>
                  <a:alpha val="0"/>
                </a:srgbClr>
              </a:gs>
            </a:gsLst>
            <a:lin ang="5400000" scaled="1"/>
          </a:gradFill>
          <a:ln w="28575">
            <a:noFill/>
            <a:round/>
            <a:headEnd/>
            <a:tailEnd/>
          </a:ln>
          <a:effectLst/>
        </p:spPr>
        <p:txBody>
          <a:bodyPr wrap="none" anchor="ctr"/>
          <a:lstStyle/>
          <a:p>
            <a:endParaRPr lang="zh-CN" altLang="en-US"/>
          </a:p>
        </p:txBody>
      </p:sp>
      <p:pic>
        <p:nvPicPr>
          <p:cNvPr id="130064" name="Picture 16" descr="light_shadow"/>
          <p:cNvPicPr>
            <a:picLocks noChangeAspect="1" noChangeArrowheads="1"/>
          </p:cNvPicPr>
          <p:nvPr/>
        </p:nvPicPr>
        <p:blipFill>
          <a:blip r:embed="rId2" cstate="print">
            <a:lum bright="-78000" contrast="-78000"/>
          </a:blip>
          <a:srcRect/>
          <a:stretch>
            <a:fillRect/>
          </a:stretch>
        </p:blipFill>
        <p:spPr bwMode="gray">
          <a:xfrm>
            <a:off x="3779838" y="5524500"/>
            <a:ext cx="1581150" cy="438150"/>
          </a:xfrm>
          <a:prstGeom prst="rect">
            <a:avLst/>
          </a:prstGeom>
          <a:noFill/>
        </p:spPr>
      </p:pic>
      <p:sp>
        <p:nvSpPr>
          <p:cNvPr id="130067" name="Rectangle 19"/>
          <p:cNvSpPr>
            <a:spLocks noChangeArrowheads="1"/>
          </p:cNvSpPr>
          <p:nvPr/>
        </p:nvSpPr>
        <p:spPr bwMode="black">
          <a:xfrm>
            <a:off x="3929058" y="2357430"/>
            <a:ext cx="1127232" cy="1348061"/>
          </a:xfrm>
          <a:prstGeom prst="rect">
            <a:avLst/>
          </a:prstGeom>
          <a:noFill/>
          <a:ln w="9525" algn="ctr">
            <a:noFill/>
            <a:miter lim="800000"/>
            <a:headEnd/>
            <a:tailEnd/>
          </a:ln>
          <a:effectLst/>
        </p:spPr>
        <p:txBody>
          <a:bodyPr wrap="none">
            <a:spAutoFit/>
          </a:bodyPr>
          <a:lstStyle/>
          <a:p>
            <a:pPr marL="120650" indent="-120650">
              <a:lnSpc>
                <a:spcPct val="90000"/>
              </a:lnSpc>
              <a:spcBef>
                <a:spcPct val="50000"/>
              </a:spcBef>
              <a:buFontTx/>
              <a:buChar char="•"/>
            </a:pPr>
            <a:r>
              <a:rPr lang="zh-CN" altLang="en-US" sz="1600" dirty="0" smtClean="0">
                <a:latin typeface="宋体" pitchFamily="2" charset="-122"/>
                <a:ea typeface="宋体" pitchFamily="2" charset="-122"/>
              </a:rPr>
              <a:t>开发企业</a:t>
            </a:r>
            <a:endParaRPr lang="en-US" altLang="zh-CN" sz="1600" dirty="0" smtClean="0">
              <a:latin typeface="宋体" pitchFamily="2" charset="-122"/>
              <a:ea typeface="宋体" pitchFamily="2" charset="-122"/>
            </a:endParaRPr>
          </a:p>
          <a:p>
            <a:pPr marL="120650" indent="-120650">
              <a:lnSpc>
                <a:spcPct val="90000"/>
              </a:lnSpc>
              <a:spcBef>
                <a:spcPct val="50000"/>
              </a:spcBef>
              <a:buFontTx/>
              <a:buChar char="•"/>
            </a:pPr>
            <a:r>
              <a:rPr lang="zh-CN" altLang="en-US" sz="1600" dirty="0" smtClean="0">
                <a:latin typeface="宋体" pitchFamily="2" charset="-122"/>
                <a:ea typeface="宋体" pitchFamily="2" charset="-122"/>
              </a:rPr>
              <a:t>经纪企业</a:t>
            </a:r>
            <a:endParaRPr lang="en-US" altLang="zh-CN" sz="1600" dirty="0" smtClean="0">
              <a:latin typeface="宋体" pitchFamily="2" charset="-122"/>
              <a:ea typeface="宋体" pitchFamily="2" charset="-122"/>
            </a:endParaRPr>
          </a:p>
          <a:p>
            <a:pPr marL="120650" indent="-120650">
              <a:lnSpc>
                <a:spcPct val="90000"/>
              </a:lnSpc>
              <a:spcBef>
                <a:spcPct val="50000"/>
              </a:spcBef>
              <a:buFontTx/>
              <a:buChar char="•"/>
            </a:pPr>
            <a:r>
              <a:rPr lang="zh-CN" altLang="en-US" sz="1600" dirty="0" smtClean="0">
                <a:latin typeface="宋体" pitchFamily="2" charset="-122"/>
                <a:ea typeface="宋体" pitchFamily="2" charset="-122"/>
              </a:rPr>
              <a:t>评估企业</a:t>
            </a:r>
            <a:endParaRPr lang="en-US" altLang="zh-CN" sz="1600" dirty="0" smtClean="0">
              <a:latin typeface="宋体" pitchFamily="2" charset="-122"/>
              <a:ea typeface="宋体" pitchFamily="2" charset="-122"/>
            </a:endParaRPr>
          </a:p>
          <a:p>
            <a:pPr marL="120650" indent="-120650">
              <a:lnSpc>
                <a:spcPct val="90000"/>
              </a:lnSpc>
              <a:spcBef>
                <a:spcPct val="50000"/>
              </a:spcBef>
              <a:buFontTx/>
              <a:buChar char="•"/>
            </a:pPr>
            <a:r>
              <a:rPr lang="zh-CN" altLang="en-US" sz="1600" dirty="0" smtClean="0">
                <a:latin typeface="宋体" pitchFamily="2" charset="-122"/>
                <a:ea typeface="宋体" pitchFamily="2" charset="-122"/>
              </a:rPr>
              <a:t>信用程度</a:t>
            </a:r>
            <a:endParaRPr lang="en-US" altLang="zh-CN" sz="1600" dirty="0">
              <a:latin typeface="宋体" pitchFamily="2" charset="-122"/>
              <a:ea typeface="宋体" pitchFamily="2" charset="-122"/>
              <a:cs typeface="Arial" charset="0"/>
            </a:endParaRPr>
          </a:p>
        </p:txBody>
      </p:sp>
      <p:grpSp>
        <p:nvGrpSpPr>
          <p:cNvPr id="2" name="Group 20"/>
          <p:cNvGrpSpPr>
            <a:grpSpLocks/>
          </p:cNvGrpSpPr>
          <p:nvPr/>
        </p:nvGrpSpPr>
        <p:grpSpPr bwMode="auto">
          <a:xfrm>
            <a:off x="3609975" y="3829050"/>
            <a:ext cx="1905000" cy="2438400"/>
            <a:chOff x="2304" y="2496"/>
            <a:chExt cx="1200" cy="1536"/>
          </a:xfrm>
        </p:grpSpPr>
        <p:pic>
          <p:nvPicPr>
            <p:cNvPr id="130069" name="Picture 21" descr="circuler_1"/>
            <p:cNvPicPr>
              <a:picLocks noChangeAspect="1" noChangeArrowheads="1"/>
            </p:cNvPicPr>
            <p:nvPr/>
          </p:nvPicPr>
          <p:blipFill>
            <a:blip r:embed="rId4"/>
            <a:srcRect/>
            <a:stretch>
              <a:fillRect/>
            </a:stretch>
          </p:blipFill>
          <p:spPr bwMode="gray">
            <a:xfrm>
              <a:off x="2314" y="2544"/>
              <a:ext cx="1182" cy="1196"/>
            </a:xfrm>
            <a:prstGeom prst="rect">
              <a:avLst/>
            </a:prstGeom>
            <a:noFill/>
            <a:ln w="9525">
              <a:noFill/>
              <a:miter lim="800000"/>
              <a:headEnd/>
              <a:tailEnd/>
            </a:ln>
          </p:spPr>
        </p:pic>
        <p:sp>
          <p:nvSpPr>
            <p:cNvPr id="130070" name="Oval 22"/>
            <p:cNvSpPr>
              <a:spLocks noChangeArrowheads="1"/>
            </p:cNvSpPr>
            <p:nvPr/>
          </p:nvSpPr>
          <p:spPr bwMode="gray">
            <a:xfrm>
              <a:off x="2314" y="2544"/>
              <a:ext cx="1190" cy="1199"/>
            </a:xfrm>
            <a:prstGeom prst="ellipse">
              <a:avLst/>
            </a:prstGeom>
            <a:solidFill>
              <a:schemeClr val="accent2">
                <a:alpha val="50000"/>
              </a:schemeClr>
            </a:solidFill>
            <a:ln w="9525" algn="ctr">
              <a:noFill/>
              <a:round/>
              <a:headEnd/>
              <a:tailEnd/>
            </a:ln>
            <a:effectLst/>
          </p:spPr>
          <p:txBody>
            <a:bodyPr wrap="none" anchor="ctr"/>
            <a:lstStyle/>
            <a:p>
              <a:endParaRPr lang="zh-CN" altLang="en-US"/>
            </a:p>
          </p:txBody>
        </p:sp>
        <p:pic>
          <p:nvPicPr>
            <p:cNvPr id="130071" name="Picture 23" descr="light_shadow1"/>
            <p:cNvPicPr>
              <a:picLocks noChangeAspect="1" noChangeArrowheads="1"/>
            </p:cNvPicPr>
            <p:nvPr/>
          </p:nvPicPr>
          <p:blipFill>
            <a:blip r:embed="rId5"/>
            <a:srcRect t="14285"/>
            <a:stretch>
              <a:fillRect/>
            </a:stretch>
          </p:blipFill>
          <p:spPr bwMode="gray">
            <a:xfrm>
              <a:off x="2304" y="2496"/>
              <a:ext cx="871" cy="748"/>
            </a:xfrm>
            <a:prstGeom prst="rect">
              <a:avLst/>
            </a:prstGeom>
            <a:noFill/>
            <a:ln w="9525">
              <a:noFill/>
              <a:miter lim="800000"/>
              <a:headEnd/>
              <a:tailEnd/>
            </a:ln>
          </p:spPr>
        </p:pic>
        <p:grpSp>
          <p:nvGrpSpPr>
            <p:cNvPr id="3" name="Group 24"/>
            <p:cNvGrpSpPr>
              <a:grpSpLocks/>
            </p:cNvGrpSpPr>
            <p:nvPr/>
          </p:nvGrpSpPr>
          <p:grpSpPr bwMode="auto">
            <a:xfrm rot="-3733502" flipH="1" flipV="1">
              <a:off x="2673" y="3381"/>
              <a:ext cx="1049" cy="253"/>
              <a:chOff x="2532" y="1051"/>
              <a:chExt cx="893" cy="246"/>
            </a:xfrm>
          </p:grpSpPr>
          <p:grpSp>
            <p:nvGrpSpPr>
              <p:cNvPr id="4" name="Group 25"/>
              <p:cNvGrpSpPr>
                <a:grpSpLocks/>
              </p:cNvGrpSpPr>
              <p:nvPr/>
            </p:nvGrpSpPr>
            <p:grpSpPr bwMode="auto">
              <a:xfrm>
                <a:off x="2532" y="1051"/>
                <a:ext cx="743" cy="185"/>
                <a:chOff x="1565" y="2568"/>
                <a:chExt cx="1118" cy="279"/>
              </a:xfrm>
            </p:grpSpPr>
            <p:sp>
              <p:nvSpPr>
                <p:cNvPr id="130074" name="AutoShape 26"/>
                <p:cNvSpPr>
                  <a:spLocks noChangeArrowheads="1"/>
                </p:cNvSpPr>
                <p:nvPr/>
              </p:nvSpPr>
              <p:spPr bwMode="white">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30075" name="AutoShape 27"/>
                <p:cNvSpPr>
                  <a:spLocks noChangeArrowheads="1"/>
                </p:cNvSpPr>
                <p:nvPr/>
              </p:nvSpPr>
              <p:spPr bwMode="white">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30076" name="AutoShape 28"/>
                <p:cNvSpPr>
                  <a:spLocks noChangeArrowheads="1"/>
                </p:cNvSpPr>
                <p:nvPr/>
              </p:nvSpPr>
              <p:spPr bwMode="white">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30077" name="AutoShape 29"/>
                <p:cNvSpPr>
                  <a:spLocks noChangeArrowheads="1"/>
                </p:cNvSpPr>
                <p:nvPr/>
              </p:nvSpPr>
              <p:spPr bwMode="white">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nvGrpSpPr>
              <p:cNvPr id="5" name="Group 30"/>
              <p:cNvGrpSpPr>
                <a:grpSpLocks/>
              </p:cNvGrpSpPr>
              <p:nvPr/>
            </p:nvGrpSpPr>
            <p:grpSpPr bwMode="auto">
              <a:xfrm rot="1353540">
                <a:off x="2682" y="1111"/>
                <a:ext cx="743" cy="186"/>
                <a:chOff x="1565" y="2568"/>
                <a:chExt cx="1118" cy="279"/>
              </a:xfrm>
            </p:grpSpPr>
            <p:sp>
              <p:nvSpPr>
                <p:cNvPr id="130079" name="AutoShape 31"/>
                <p:cNvSpPr>
                  <a:spLocks noChangeArrowheads="1"/>
                </p:cNvSpPr>
                <p:nvPr/>
              </p:nvSpPr>
              <p:spPr bwMode="white">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30080" name="AutoShape 32"/>
                <p:cNvSpPr>
                  <a:spLocks noChangeArrowheads="1"/>
                </p:cNvSpPr>
                <p:nvPr/>
              </p:nvSpPr>
              <p:spPr bwMode="white">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30081" name="AutoShape 33"/>
                <p:cNvSpPr>
                  <a:spLocks noChangeArrowheads="1"/>
                </p:cNvSpPr>
                <p:nvPr/>
              </p:nvSpPr>
              <p:spPr bwMode="white">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30082" name="AutoShape 34"/>
                <p:cNvSpPr>
                  <a:spLocks noChangeArrowheads="1"/>
                </p:cNvSpPr>
                <p:nvPr/>
              </p:nvSpPr>
              <p:spPr bwMode="white">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grpSp>
      <p:grpSp>
        <p:nvGrpSpPr>
          <p:cNvPr id="6" name="Group 35"/>
          <p:cNvGrpSpPr>
            <a:grpSpLocks/>
          </p:cNvGrpSpPr>
          <p:nvPr/>
        </p:nvGrpSpPr>
        <p:grpSpPr bwMode="auto">
          <a:xfrm>
            <a:off x="1025525" y="3829050"/>
            <a:ext cx="1905000" cy="2438400"/>
            <a:chOff x="2304" y="2496"/>
            <a:chExt cx="1200" cy="1536"/>
          </a:xfrm>
        </p:grpSpPr>
        <p:pic>
          <p:nvPicPr>
            <p:cNvPr id="130084" name="Picture 36" descr="circuler_1"/>
            <p:cNvPicPr>
              <a:picLocks noChangeAspect="1" noChangeArrowheads="1"/>
            </p:cNvPicPr>
            <p:nvPr/>
          </p:nvPicPr>
          <p:blipFill>
            <a:blip r:embed="rId4"/>
            <a:srcRect/>
            <a:stretch>
              <a:fillRect/>
            </a:stretch>
          </p:blipFill>
          <p:spPr bwMode="gray">
            <a:xfrm>
              <a:off x="2314" y="2544"/>
              <a:ext cx="1182" cy="1196"/>
            </a:xfrm>
            <a:prstGeom prst="rect">
              <a:avLst/>
            </a:prstGeom>
            <a:noFill/>
            <a:ln w="9525">
              <a:noFill/>
              <a:miter lim="800000"/>
              <a:headEnd/>
              <a:tailEnd/>
            </a:ln>
          </p:spPr>
        </p:pic>
        <p:sp>
          <p:nvSpPr>
            <p:cNvPr id="130085" name="Oval 37"/>
            <p:cNvSpPr>
              <a:spLocks noChangeArrowheads="1"/>
            </p:cNvSpPr>
            <p:nvPr/>
          </p:nvSpPr>
          <p:spPr bwMode="gray">
            <a:xfrm>
              <a:off x="2314" y="2544"/>
              <a:ext cx="1190" cy="1199"/>
            </a:xfrm>
            <a:prstGeom prst="ellipse">
              <a:avLst/>
            </a:prstGeom>
            <a:solidFill>
              <a:schemeClr val="accent1">
                <a:alpha val="50000"/>
              </a:schemeClr>
            </a:solidFill>
            <a:ln w="9525" algn="ctr">
              <a:noFill/>
              <a:round/>
              <a:headEnd/>
              <a:tailEnd/>
            </a:ln>
            <a:effectLst/>
          </p:spPr>
          <p:txBody>
            <a:bodyPr wrap="none" anchor="ctr"/>
            <a:lstStyle/>
            <a:p>
              <a:endParaRPr lang="zh-CN" altLang="en-US"/>
            </a:p>
          </p:txBody>
        </p:sp>
        <p:pic>
          <p:nvPicPr>
            <p:cNvPr id="130086" name="Picture 38" descr="light_shadow1"/>
            <p:cNvPicPr>
              <a:picLocks noChangeAspect="1" noChangeArrowheads="1"/>
            </p:cNvPicPr>
            <p:nvPr/>
          </p:nvPicPr>
          <p:blipFill>
            <a:blip r:embed="rId5"/>
            <a:srcRect t="14285"/>
            <a:stretch>
              <a:fillRect/>
            </a:stretch>
          </p:blipFill>
          <p:spPr bwMode="gray">
            <a:xfrm>
              <a:off x="2304" y="2496"/>
              <a:ext cx="871" cy="748"/>
            </a:xfrm>
            <a:prstGeom prst="rect">
              <a:avLst/>
            </a:prstGeom>
            <a:noFill/>
            <a:ln w="9525">
              <a:noFill/>
              <a:miter lim="800000"/>
              <a:headEnd/>
              <a:tailEnd/>
            </a:ln>
          </p:spPr>
        </p:pic>
        <p:grpSp>
          <p:nvGrpSpPr>
            <p:cNvPr id="7" name="Group 39"/>
            <p:cNvGrpSpPr>
              <a:grpSpLocks/>
            </p:cNvGrpSpPr>
            <p:nvPr/>
          </p:nvGrpSpPr>
          <p:grpSpPr bwMode="auto">
            <a:xfrm rot="-3733502" flipH="1" flipV="1">
              <a:off x="2673" y="3381"/>
              <a:ext cx="1049" cy="253"/>
              <a:chOff x="2532" y="1051"/>
              <a:chExt cx="893" cy="246"/>
            </a:xfrm>
          </p:grpSpPr>
          <p:grpSp>
            <p:nvGrpSpPr>
              <p:cNvPr id="8" name="Group 40"/>
              <p:cNvGrpSpPr>
                <a:grpSpLocks/>
              </p:cNvGrpSpPr>
              <p:nvPr/>
            </p:nvGrpSpPr>
            <p:grpSpPr bwMode="auto">
              <a:xfrm>
                <a:off x="2532" y="1051"/>
                <a:ext cx="743" cy="185"/>
                <a:chOff x="1565" y="2568"/>
                <a:chExt cx="1118" cy="279"/>
              </a:xfrm>
            </p:grpSpPr>
            <p:sp>
              <p:nvSpPr>
                <p:cNvPr id="130089" name="AutoShape 41"/>
                <p:cNvSpPr>
                  <a:spLocks noChangeArrowheads="1"/>
                </p:cNvSpPr>
                <p:nvPr/>
              </p:nvSpPr>
              <p:spPr bwMode="white">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30090" name="AutoShape 42"/>
                <p:cNvSpPr>
                  <a:spLocks noChangeArrowheads="1"/>
                </p:cNvSpPr>
                <p:nvPr/>
              </p:nvSpPr>
              <p:spPr bwMode="white">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30091" name="AutoShape 43"/>
                <p:cNvSpPr>
                  <a:spLocks noChangeArrowheads="1"/>
                </p:cNvSpPr>
                <p:nvPr/>
              </p:nvSpPr>
              <p:spPr bwMode="white">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30092" name="AutoShape 44"/>
                <p:cNvSpPr>
                  <a:spLocks noChangeArrowheads="1"/>
                </p:cNvSpPr>
                <p:nvPr/>
              </p:nvSpPr>
              <p:spPr bwMode="white">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nvGrpSpPr>
              <p:cNvPr id="9" name="Group 45"/>
              <p:cNvGrpSpPr>
                <a:grpSpLocks/>
              </p:cNvGrpSpPr>
              <p:nvPr/>
            </p:nvGrpSpPr>
            <p:grpSpPr bwMode="auto">
              <a:xfrm rot="1353540">
                <a:off x="2682" y="1111"/>
                <a:ext cx="743" cy="186"/>
                <a:chOff x="1565" y="2568"/>
                <a:chExt cx="1118" cy="279"/>
              </a:xfrm>
            </p:grpSpPr>
            <p:sp>
              <p:nvSpPr>
                <p:cNvPr id="130094" name="AutoShape 46"/>
                <p:cNvSpPr>
                  <a:spLocks noChangeArrowheads="1"/>
                </p:cNvSpPr>
                <p:nvPr/>
              </p:nvSpPr>
              <p:spPr bwMode="white">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30095" name="AutoShape 47"/>
                <p:cNvSpPr>
                  <a:spLocks noChangeArrowheads="1"/>
                </p:cNvSpPr>
                <p:nvPr/>
              </p:nvSpPr>
              <p:spPr bwMode="white">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30096" name="AutoShape 48"/>
                <p:cNvSpPr>
                  <a:spLocks noChangeArrowheads="1"/>
                </p:cNvSpPr>
                <p:nvPr/>
              </p:nvSpPr>
              <p:spPr bwMode="white">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30097" name="AutoShape 49"/>
                <p:cNvSpPr>
                  <a:spLocks noChangeArrowheads="1"/>
                </p:cNvSpPr>
                <p:nvPr/>
              </p:nvSpPr>
              <p:spPr bwMode="white">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grpSp>
      <p:grpSp>
        <p:nvGrpSpPr>
          <p:cNvPr id="10" name="Group 50"/>
          <p:cNvGrpSpPr>
            <a:grpSpLocks/>
          </p:cNvGrpSpPr>
          <p:nvPr/>
        </p:nvGrpSpPr>
        <p:grpSpPr bwMode="auto">
          <a:xfrm>
            <a:off x="6311900" y="3829050"/>
            <a:ext cx="1905000" cy="2438400"/>
            <a:chOff x="2304" y="2496"/>
            <a:chExt cx="1200" cy="1536"/>
          </a:xfrm>
        </p:grpSpPr>
        <p:pic>
          <p:nvPicPr>
            <p:cNvPr id="130099" name="Picture 51" descr="circuler_1"/>
            <p:cNvPicPr>
              <a:picLocks noChangeAspect="1" noChangeArrowheads="1"/>
            </p:cNvPicPr>
            <p:nvPr/>
          </p:nvPicPr>
          <p:blipFill>
            <a:blip r:embed="rId4"/>
            <a:srcRect/>
            <a:stretch>
              <a:fillRect/>
            </a:stretch>
          </p:blipFill>
          <p:spPr bwMode="gray">
            <a:xfrm>
              <a:off x="2314" y="2544"/>
              <a:ext cx="1182" cy="1196"/>
            </a:xfrm>
            <a:prstGeom prst="rect">
              <a:avLst/>
            </a:prstGeom>
            <a:noFill/>
            <a:ln w="9525">
              <a:noFill/>
              <a:miter lim="800000"/>
              <a:headEnd/>
              <a:tailEnd/>
            </a:ln>
          </p:spPr>
        </p:pic>
        <p:sp>
          <p:nvSpPr>
            <p:cNvPr id="130100" name="Oval 52"/>
            <p:cNvSpPr>
              <a:spLocks noChangeArrowheads="1"/>
            </p:cNvSpPr>
            <p:nvPr/>
          </p:nvSpPr>
          <p:spPr bwMode="gray">
            <a:xfrm>
              <a:off x="2314" y="2544"/>
              <a:ext cx="1190" cy="1199"/>
            </a:xfrm>
            <a:prstGeom prst="ellipse">
              <a:avLst/>
            </a:prstGeom>
            <a:solidFill>
              <a:schemeClr val="hlink">
                <a:alpha val="50000"/>
              </a:schemeClr>
            </a:solidFill>
            <a:ln w="9525" algn="ctr">
              <a:noFill/>
              <a:round/>
              <a:headEnd/>
              <a:tailEnd/>
            </a:ln>
            <a:effectLst/>
          </p:spPr>
          <p:txBody>
            <a:bodyPr wrap="none" anchor="ctr"/>
            <a:lstStyle/>
            <a:p>
              <a:endParaRPr lang="zh-CN" altLang="en-US"/>
            </a:p>
          </p:txBody>
        </p:sp>
        <p:pic>
          <p:nvPicPr>
            <p:cNvPr id="130101" name="Picture 53" descr="light_shadow1"/>
            <p:cNvPicPr>
              <a:picLocks noChangeAspect="1" noChangeArrowheads="1"/>
            </p:cNvPicPr>
            <p:nvPr/>
          </p:nvPicPr>
          <p:blipFill>
            <a:blip r:embed="rId5"/>
            <a:srcRect t="14285"/>
            <a:stretch>
              <a:fillRect/>
            </a:stretch>
          </p:blipFill>
          <p:spPr bwMode="gray">
            <a:xfrm>
              <a:off x="2304" y="2496"/>
              <a:ext cx="871" cy="748"/>
            </a:xfrm>
            <a:prstGeom prst="rect">
              <a:avLst/>
            </a:prstGeom>
            <a:noFill/>
            <a:ln w="9525">
              <a:noFill/>
              <a:miter lim="800000"/>
              <a:headEnd/>
              <a:tailEnd/>
            </a:ln>
          </p:spPr>
        </p:pic>
        <p:grpSp>
          <p:nvGrpSpPr>
            <p:cNvPr id="11" name="Group 54"/>
            <p:cNvGrpSpPr>
              <a:grpSpLocks/>
            </p:cNvGrpSpPr>
            <p:nvPr/>
          </p:nvGrpSpPr>
          <p:grpSpPr bwMode="auto">
            <a:xfrm rot="-3733502" flipH="1" flipV="1">
              <a:off x="2673" y="3381"/>
              <a:ext cx="1049" cy="253"/>
              <a:chOff x="2532" y="1051"/>
              <a:chExt cx="893" cy="246"/>
            </a:xfrm>
          </p:grpSpPr>
          <p:grpSp>
            <p:nvGrpSpPr>
              <p:cNvPr id="12" name="Group 55"/>
              <p:cNvGrpSpPr>
                <a:grpSpLocks/>
              </p:cNvGrpSpPr>
              <p:nvPr/>
            </p:nvGrpSpPr>
            <p:grpSpPr bwMode="auto">
              <a:xfrm>
                <a:off x="2532" y="1051"/>
                <a:ext cx="743" cy="185"/>
                <a:chOff x="1565" y="2568"/>
                <a:chExt cx="1118" cy="279"/>
              </a:xfrm>
            </p:grpSpPr>
            <p:sp>
              <p:nvSpPr>
                <p:cNvPr id="130104" name="AutoShape 56"/>
                <p:cNvSpPr>
                  <a:spLocks noChangeArrowheads="1"/>
                </p:cNvSpPr>
                <p:nvPr/>
              </p:nvSpPr>
              <p:spPr bwMode="white">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30105" name="AutoShape 57"/>
                <p:cNvSpPr>
                  <a:spLocks noChangeArrowheads="1"/>
                </p:cNvSpPr>
                <p:nvPr/>
              </p:nvSpPr>
              <p:spPr bwMode="white">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30106" name="AutoShape 58"/>
                <p:cNvSpPr>
                  <a:spLocks noChangeArrowheads="1"/>
                </p:cNvSpPr>
                <p:nvPr/>
              </p:nvSpPr>
              <p:spPr bwMode="white">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30107" name="AutoShape 59"/>
                <p:cNvSpPr>
                  <a:spLocks noChangeArrowheads="1"/>
                </p:cNvSpPr>
                <p:nvPr/>
              </p:nvSpPr>
              <p:spPr bwMode="white">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nvGrpSpPr>
              <p:cNvPr id="13" name="Group 60"/>
              <p:cNvGrpSpPr>
                <a:grpSpLocks/>
              </p:cNvGrpSpPr>
              <p:nvPr/>
            </p:nvGrpSpPr>
            <p:grpSpPr bwMode="auto">
              <a:xfrm rot="1353540">
                <a:off x="2682" y="1111"/>
                <a:ext cx="743" cy="186"/>
                <a:chOff x="1565" y="2568"/>
                <a:chExt cx="1118" cy="279"/>
              </a:xfrm>
            </p:grpSpPr>
            <p:sp>
              <p:nvSpPr>
                <p:cNvPr id="130109" name="AutoShape 61"/>
                <p:cNvSpPr>
                  <a:spLocks noChangeArrowheads="1"/>
                </p:cNvSpPr>
                <p:nvPr/>
              </p:nvSpPr>
              <p:spPr bwMode="white">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30110" name="AutoShape 62"/>
                <p:cNvSpPr>
                  <a:spLocks noChangeArrowheads="1"/>
                </p:cNvSpPr>
                <p:nvPr/>
              </p:nvSpPr>
              <p:spPr bwMode="white">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30111" name="AutoShape 63"/>
                <p:cNvSpPr>
                  <a:spLocks noChangeArrowheads="1"/>
                </p:cNvSpPr>
                <p:nvPr/>
              </p:nvSpPr>
              <p:spPr bwMode="white">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30112" name="AutoShape 64"/>
                <p:cNvSpPr>
                  <a:spLocks noChangeArrowheads="1"/>
                </p:cNvSpPr>
                <p:nvPr/>
              </p:nvSpPr>
              <p:spPr bwMode="white">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grpSp>
      <p:sp>
        <p:nvSpPr>
          <p:cNvPr id="130113" name="Rectangle 65"/>
          <p:cNvSpPr>
            <a:spLocks noChangeArrowheads="1"/>
          </p:cNvSpPr>
          <p:nvPr/>
        </p:nvSpPr>
        <p:spPr bwMode="auto">
          <a:xfrm>
            <a:off x="1203325" y="4572000"/>
            <a:ext cx="1492250" cy="400110"/>
          </a:xfrm>
          <a:prstGeom prst="rect">
            <a:avLst/>
          </a:prstGeom>
          <a:noFill/>
          <a:ln w="9525">
            <a:noFill/>
            <a:miter lim="800000"/>
            <a:headEnd/>
            <a:tailEnd/>
          </a:ln>
          <a:effectLst>
            <a:outerShdw dist="17961" dir="2700000" algn="ctr" rotWithShape="0">
              <a:schemeClr val="tx1"/>
            </a:outerShdw>
          </a:effectLst>
        </p:spPr>
        <p:txBody>
          <a:bodyPr>
            <a:spAutoFit/>
          </a:bodyPr>
          <a:lstStyle/>
          <a:p>
            <a:pPr algn="ctr">
              <a:spcBef>
                <a:spcPct val="50000"/>
              </a:spcBef>
            </a:pPr>
            <a:r>
              <a:rPr lang="zh-CN" altLang="en-US" sz="2000" b="1" dirty="0" smtClean="0">
                <a:solidFill>
                  <a:schemeClr val="bg1"/>
                </a:solidFill>
                <a:ea typeface="宋体" charset="-122"/>
                <a:cs typeface="Arial" charset="0"/>
              </a:rPr>
              <a:t>住房信息</a:t>
            </a:r>
            <a:endParaRPr lang="en-US" altLang="zh-CN" sz="2000" b="1" dirty="0">
              <a:solidFill>
                <a:schemeClr val="bg1"/>
              </a:solidFill>
              <a:ea typeface="宋体" charset="-122"/>
              <a:cs typeface="Arial" charset="0"/>
            </a:endParaRPr>
          </a:p>
        </p:txBody>
      </p:sp>
      <p:sp>
        <p:nvSpPr>
          <p:cNvPr id="130114" name="Rectangle 66"/>
          <p:cNvSpPr>
            <a:spLocks noChangeArrowheads="1"/>
          </p:cNvSpPr>
          <p:nvPr/>
        </p:nvSpPr>
        <p:spPr bwMode="auto">
          <a:xfrm>
            <a:off x="3838575" y="4556125"/>
            <a:ext cx="1492250" cy="707886"/>
          </a:xfrm>
          <a:prstGeom prst="rect">
            <a:avLst/>
          </a:prstGeom>
          <a:noFill/>
          <a:ln w="9525">
            <a:noFill/>
            <a:miter lim="800000"/>
            <a:headEnd/>
            <a:tailEnd/>
          </a:ln>
          <a:effectLst>
            <a:outerShdw dist="17961" dir="2700000" algn="ctr" rotWithShape="0">
              <a:schemeClr val="tx1"/>
            </a:outerShdw>
          </a:effectLst>
        </p:spPr>
        <p:txBody>
          <a:bodyPr>
            <a:spAutoFit/>
          </a:bodyPr>
          <a:lstStyle/>
          <a:p>
            <a:pPr algn="ctr">
              <a:spcBef>
                <a:spcPts val="0"/>
              </a:spcBef>
            </a:pPr>
            <a:r>
              <a:rPr lang="zh-CN" altLang="en-US" sz="2000" b="1" dirty="0" smtClean="0">
                <a:solidFill>
                  <a:schemeClr val="bg1"/>
                </a:solidFill>
                <a:ea typeface="宋体" charset="-122"/>
                <a:cs typeface="Arial" charset="0"/>
              </a:rPr>
              <a:t>企业信用</a:t>
            </a:r>
            <a:endParaRPr lang="en-US" altLang="zh-CN" sz="2000" b="1" dirty="0" smtClean="0">
              <a:solidFill>
                <a:schemeClr val="bg1"/>
              </a:solidFill>
              <a:ea typeface="宋体" charset="-122"/>
              <a:cs typeface="Arial" charset="0"/>
            </a:endParaRPr>
          </a:p>
          <a:p>
            <a:pPr algn="ctr">
              <a:spcBef>
                <a:spcPts val="0"/>
              </a:spcBef>
            </a:pPr>
            <a:r>
              <a:rPr lang="zh-CN" altLang="en-US" sz="2000" b="1" dirty="0" smtClean="0">
                <a:solidFill>
                  <a:schemeClr val="bg1"/>
                </a:solidFill>
                <a:ea typeface="宋体" charset="-122"/>
                <a:cs typeface="Arial" charset="0"/>
              </a:rPr>
              <a:t>信息</a:t>
            </a:r>
            <a:endParaRPr lang="en-US" altLang="zh-CN" sz="2000" b="1" dirty="0">
              <a:solidFill>
                <a:schemeClr val="bg1"/>
              </a:solidFill>
              <a:ea typeface="宋体" charset="-122"/>
              <a:cs typeface="Arial" charset="0"/>
            </a:endParaRPr>
          </a:p>
        </p:txBody>
      </p:sp>
      <p:sp>
        <p:nvSpPr>
          <p:cNvPr id="130115" name="Rectangle 67"/>
          <p:cNvSpPr>
            <a:spLocks noChangeArrowheads="1"/>
          </p:cNvSpPr>
          <p:nvPr/>
        </p:nvSpPr>
        <p:spPr bwMode="auto">
          <a:xfrm>
            <a:off x="6505575" y="4556125"/>
            <a:ext cx="1492250" cy="400110"/>
          </a:xfrm>
          <a:prstGeom prst="rect">
            <a:avLst/>
          </a:prstGeom>
          <a:noFill/>
          <a:ln w="9525">
            <a:noFill/>
            <a:miter lim="800000"/>
            <a:headEnd/>
            <a:tailEnd/>
          </a:ln>
          <a:effectLst>
            <a:outerShdw dist="17961" dir="2700000" algn="ctr" rotWithShape="0">
              <a:schemeClr val="tx1"/>
            </a:outerShdw>
          </a:effectLst>
        </p:spPr>
        <p:txBody>
          <a:bodyPr>
            <a:spAutoFit/>
          </a:bodyPr>
          <a:lstStyle/>
          <a:p>
            <a:pPr algn="ctr">
              <a:spcBef>
                <a:spcPct val="50000"/>
              </a:spcBef>
            </a:pPr>
            <a:r>
              <a:rPr lang="zh-CN" altLang="en-US" sz="2000" b="1" dirty="0" smtClean="0">
                <a:solidFill>
                  <a:schemeClr val="bg1"/>
                </a:solidFill>
                <a:ea typeface="宋体" charset="-122"/>
                <a:cs typeface="Arial" charset="0"/>
              </a:rPr>
              <a:t>其他信息</a:t>
            </a:r>
            <a:endParaRPr lang="en-US" altLang="zh-CN" sz="2000" b="1" dirty="0">
              <a:solidFill>
                <a:schemeClr val="bg1"/>
              </a:solidFill>
              <a:ea typeface="宋体" charset="-122"/>
              <a:cs typeface="Arial" charset="0"/>
            </a:endParaRPr>
          </a:p>
        </p:txBody>
      </p:sp>
    </p:spTree>
  </p:cSld>
  <p:clrMapOvr>
    <a:masterClrMapping/>
  </p:clrMapOvr>
  <p:transition>
    <p:cover/>
  </p:transition>
  <p:timing>
    <p:tnLst>
      <p:par>
        <p:cTn id="1" dur="indefinite" restart="never" nodeType="tmRoot"/>
      </p:par>
    </p:tnLst>
  </p:timing>
</p:sld>
</file>

<file path=ppt/theme/theme1.xml><?xml version="1.0" encoding="utf-8"?>
<a:theme xmlns:a="http://schemas.openxmlformats.org/drawingml/2006/main" name="18">
  <a:themeElements>
    <a:clrScheme name="3 1">
      <a:dk1>
        <a:srgbClr val="000000"/>
      </a:dk1>
      <a:lt1>
        <a:srgbClr val="FFFFFF"/>
      </a:lt1>
      <a:dk2>
        <a:srgbClr val="114F9B"/>
      </a:dk2>
      <a:lt2>
        <a:srgbClr val="C0C0C0"/>
      </a:lt2>
      <a:accent1>
        <a:srgbClr val="4792D7"/>
      </a:accent1>
      <a:accent2>
        <a:srgbClr val="F6750A"/>
      </a:accent2>
      <a:accent3>
        <a:srgbClr val="FFFFFF"/>
      </a:accent3>
      <a:accent4>
        <a:srgbClr val="000000"/>
      </a:accent4>
      <a:accent5>
        <a:srgbClr val="B1C7E8"/>
      </a:accent5>
      <a:accent6>
        <a:srgbClr val="DF6908"/>
      </a:accent6>
      <a:hlink>
        <a:srgbClr val="8CB929"/>
      </a:hlink>
      <a:folHlink>
        <a:srgbClr val="C072AA"/>
      </a:folHlink>
    </a:clrScheme>
    <a:fontScheme name="3">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 1">
        <a:dk1>
          <a:srgbClr val="000000"/>
        </a:dk1>
        <a:lt1>
          <a:srgbClr val="FFFFFF"/>
        </a:lt1>
        <a:dk2>
          <a:srgbClr val="114F9B"/>
        </a:dk2>
        <a:lt2>
          <a:srgbClr val="C0C0C0"/>
        </a:lt2>
        <a:accent1>
          <a:srgbClr val="4792D7"/>
        </a:accent1>
        <a:accent2>
          <a:srgbClr val="F6750A"/>
        </a:accent2>
        <a:accent3>
          <a:srgbClr val="FFFFFF"/>
        </a:accent3>
        <a:accent4>
          <a:srgbClr val="000000"/>
        </a:accent4>
        <a:accent5>
          <a:srgbClr val="B1C7E8"/>
        </a:accent5>
        <a:accent6>
          <a:srgbClr val="DF6908"/>
        </a:accent6>
        <a:hlink>
          <a:srgbClr val="8CB929"/>
        </a:hlink>
        <a:folHlink>
          <a:srgbClr val="C072AA"/>
        </a:folHlink>
      </a:clrScheme>
      <a:clrMap bg1="lt1" tx1="dk1" bg2="lt2" tx2="dk2" accent1="accent1" accent2="accent2" accent3="accent3" accent4="accent4" accent5="accent5" accent6="accent6" hlink="hlink" folHlink="folHlink"/>
    </a:extraClrScheme>
    <a:extraClrScheme>
      <a:clrScheme name="3 2">
        <a:dk1>
          <a:srgbClr val="000000"/>
        </a:dk1>
        <a:lt1>
          <a:srgbClr val="FFFFFF"/>
        </a:lt1>
        <a:dk2>
          <a:srgbClr val="660033"/>
        </a:dk2>
        <a:lt2>
          <a:srgbClr val="C0C0C0"/>
        </a:lt2>
        <a:accent1>
          <a:srgbClr val="948EDE"/>
        </a:accent1>
        <a:accent2>
          <a:srgbClr val="36B9BC"/>
        </a:accent2>
        <a:accent3>
          <a:srgbClr val="FFFFFF"/>
        </a:accent3>
        <a:accent4>
          <a:srgbClr val="000000"/>
        </a:accent4>
        <a:accent5>
          <a:srgbClr val="C8C6EC"/>
        </a:accent5>
        <a:accent6>
          <a:srgbClr val="30A7AA"/>
        </a:accent6>
        <a:hlink>
          <a:srgbClr val="C8B540"/>
        </a:hlink>
        <a:folHlink>
          <a:srgbClr val="8198D9"/>
        </a:folHlink>
      </a:clrScheme>
      <a:clrMap bg1="lt1" tx1="dk1" bg2="lt2" tx2="dk2" accent1="accent1" accent2="accent2" accent3="accent3" accent4="accent4" accent5="accent5" accent6="accent6" hlink="hlink" folHlink="folHlink"/>
    </a:extraClrScheme>
    <a:extraClrScheme>
      <a:clrScheme name="3 3">
        <a:dk1>
          <a:srgbClr val="000000"/>
        </a:dk1>
        <a:lt1>
          <a:srgbClr val="FFFFFF"/>
        </a:lt1>
        <a:dk2>
          <a:srgbClr val="006666"/>
        </a:dk2>
        <a:lt2>
          <a:srgbClr val="C0C0C0"/>
        </a:lt2>
        <a:accent1>
          <a:srgbClr val="8FC670"/>
        </a:accent1>
        <a:accent2>
          <a:srgbClr val="40B1C8"/>
        </a:accent2>
        <a:accent3>
          <a:srgbClr val="FFFFFF"/>
        </a:accent3>
        <a:accent4>
          <a:srgbClr val="000000"/>
        </a:accent4>
        <a:accent5>
          <a:srgbClr val="C6DFBB"/>
        </a:accent5>
        <a:accent6>
          <a:srgbClr val="39A0B5"/>
        </a:accent6>
        <a:hlink>
          <a:srgbClr val="FBAC0D"/>
        </a:hlink>
        <a:folHlink>
          <a:srgbClr val="D4CF0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18</Template>
  <TotalTime>493</TotalTime>
  <Words>3912</Words>
  <Application>Microsoft PowerPoint</Application>
  <PresentationFormat>全屏显示(4:3)</PresentationFormat>
  <Paragraphs>343</Paragraphs>
  <Slides>43</Slides>
  <Notes>1</Notes>
  <HiddenSlides>0</HiddenSlides>
  <MMClips>0</MMClips>
  <ScaleCrop>false</ScaleCrop>
  <HeadingPairs>
    <vt:vector size="4" baseType="variant">
      <vt:variant>
        <vt:lpstr>主题</vt:lpstr>
      </vt:variant>
      <vt:variant>
        <vt:i4>1</vt:i4>
      </vt:variant>
      <vt:variant>
        <vt:lpstr>幻灯片标题</vt:lpstr>
      </vt:variant>
      <vt:variant>
        <vt:i4>43</vt:i4>
      </vt:variant>
    </vt:vector>
  </HeadingPairs>
  <TitlesOfParts>
    <vt:vector size="44" baseType="lpstr">
      <vt:lpstr>18</vt:lpstr>
      <vt:lpstr>基于互联网的我国政府部门 提供的房地产信息服务</vt:lpstr>
      <vt:lpstr>研究提纲</vt:lpstr>
      <vt:lpstr>研究背景</vt:lpstr>
      <vt:lpstr>研究综述之文献综述</vt:lpstr>
      <vt:lpstr>研究综述之研究现状</vt:lpstr>
      <vt:lpstr>要素分析</vt:lpstr>
      <vt:lpstr>要素分析——服务者</vt:lpstr>
      <vt:lpstr>要素分析——服务对象</vt:lpstr>
      <vt:lpstr>要素分析——服务对象</vt:lpstr>
      <vt:lpstr>要素分析——服务对象</vt:lpstr>
      <vt:lpstr>要素分析——服务对象</vt:lpstr>
      <vt:lpstr>要素分析——服务内容</vt:lpstr>
      <vt:lpstr>要素分析——服务策略</vt:lpstr>
      <vt:lpstr>模式选择</vt:lpstr>
      <vt:lpstr>基本模式——传递模式</vt:lpstr>
      <vt:lpstr>传递模式实例分析</vt:lpstr>
      <vt:lpstr>传递模式实例分析</vt:lpstr>
      <vt:lpstr>传递模式实例分析</vt:lpstr>
      <vt:lpstr>传递模式实例分析</vt:lpstr>
      <vt:lpstr>传递模式实例分析</vt:lpstr>
      <vt:lpstr>基本模式——使用模式</vt:lpstr>
      <vt:lpstr>使用模式实例分析</vt:lpstr>
      <vt:lpstr>使用模式实例分析</vt:lpstr>
      <vt:lpstr>使用模式实例分析</vt:lpstr>
      <vt:lpstr>基本模式——问题解决模式</vt:lpstr>
      <vt:lpstr>问题解决模式实例分析</vt:lpstr>
      <vt:lpstr>问题解决模式实例分析</vt:lpstr>
      <vt:lpstr>生成模式——“交互—增值”模式</vt:lpstr>
      <vt:lpstr>“交互——增值”模式实例分析</vt:lpstr>
      <vt:lpstr>生成模式——“平台—自助”模式</vt:lpstr>
      <vt:lpstr>“平台—自助”模式实例分析</vt:lpstr>
      <vt:lpstr>“平台—自助”模式实例分析</vt:lpstr>
      <vt:lpstr>生成模式——“用户—吸引”模式</vt:lpstr>
      <vt:lpstr>“用户—吸引”模式实例分析</vt:lpstr>
      <vt:lpstr>整体评价</vt:lpstr>
      <vt:lpstr>整体评价</vt:lpstr>
      <vt:lpstr>整体评价</vt:lpstr>
      <vt:lpstr>整体评价</vt:lpstr>
      <vt:lpstr>发展建议</vt:lpstr>
      <vt:lpstr>发展建议</vt:lpstr>
      <vt:lpstr>参考文献</vt:lpstr>
      <vt:lpstr>谢谢！</vt:lpstr>
      <vt:lpstr>Q&amp;A</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PowerTemplate</dc:title>
  <dc:creator>User</dc:creator>
  <cp:lastModifiedBy>zhouyan</cp:lastModifiedBy>
  <cp:revision>86</cp:revision>
  <dcterms:created xsi:type="dcterms:W3CDTF">2012-05-01T03:43:40Z</dcterms:created>
  <dcterms:modified xsi:type="dcterms:W3CDTF">2012-05-21T02:55:34Z</dcterms:modified>
</cp:coreProperties>
</file>